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02.02.2021</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02.02.2021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02.02.2021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02.02.2021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02.02.2021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02.02.2021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02.02.2021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02.02.2021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02.02.2021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02.02.2021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02.02.2021</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02.02.2021</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3600" b="1" dirty="0" smtClean="0">
                <a:solidFill>
                  <a:schemeClr val="tx1"/>
                </a:solidFill>
                <a:latin typeface="Times New Roman Bur" pitchFamily="18" charset="-52"/>
              </a:rPr>
              <a:t>Технологии языкового погружения</a:t>
            </a:r>
            <a:br>
              <a:rPr lang="ru-RU" sz="3600" b="1" dirty="0" smtClean="0">
                <a:solidFill>
                  <a:schemeClr val="tx1"/>
                </a:solidFill>
                <a:latin typeface="Times New Roman Bur" pitchFamily="18" charset="-52"/>
              </a:rPr>
            </a:br>
            <a:r>
              <a:rPr lang="ru-RU" sz="3600" b="1" dirty="0" smtClean="0">
                <a:solidFill>
                  <a:schemeClr val="tx1"/>
                </a:solidFill>
                <a:latin typeface="Times New Roman Bur" pitchFamily="18" charset="-52"/>
              </a:rPr>
              <a:t> для развития родной бурятской речи</a:t>
            </a:r>
            <a:r>
              <a:rPr lang="ru-RU" sz="3600" dirty="0" smtClean="0">
                <a:solidFill>
                  <a:schemeClr val="tx1"/>
                </a:solidFill>
                <a:latin typeface="Times New Roman Bur" pitchFamily="18" charset="-52"/>
              </a:rPr>
              <a:t> </a:t>
            </a:r>
            <a:r>
              <a:rPr lang="ru-RU" sz="3600" b="1" dirty="0" smtClean="0">
                <a:solidFill>
                  <a:schemeClr val="tx1"/>
                </a:solidFill>
                <a:latin typeface="Times New Roman Bur" pitchFamily="18" charset="-52"/>
              </a:rPr>
              <a:t>дошкольников: </a:t>
            </a:r>
            <a:br>
              <a:rPr lang="ru-RU" sz="3600" b="1" dirty="0" smtClean="0">
                <a:solidFill>
                  <a:schemeClr val="tx1"/>
                </a:solidFill>
                <a:latin typeface="Times New Roman Bur" pitchFamily="18" charset="-52"/>
              </a:rPr>
            </a:br>
            <a:r>
              <a:rPr lang="ru-RU" sz="3600" b="1" dirty="0" smtClean="0">
                <a:solidFill>
                  <a:schemeClr val="tx1"/>
                </a:solidFill>
                <a:latin typeface="Times New Roman Bur" pitchFamily="18" charset="-52"/>
              </a:rPr>
              <a:t>создание </a:t>
            </a:r>
            <a:r>
              <a:rPr lang="ru-RU" sz="3600" b="1" dirty="0" err="1" smtClean="0">
                <a:solidFill>
                  <a:schemeClr val="tx1"/>
                </a:solidFill>
                <a:latin typeface="Times New Roman Bur" pitchFamily="18" charset="-52"/>
              </a:rPr>
              <a:t>билингвальной</a:t>
            </a:r>
            <a:r>
              <a:rPr lang="ru-RU" sz="3600" b="1" dirty="0" smtClean="0">
                <a:solidFill>
                  <a:schemeClr val="tx1"/>
                </a:solidFill>
                <a:latin typeface="Times New Roman Bur" pitchFamily="18" charset="-52"/>
              </a:rPr>
              <a:t>/</a:t>
            </a:r>
            <a:r>
              <a:rPr lang="ru-RU" sz="3600" b="1" dirty="0" err="1" smtClean="0">
                <a:solidFill>
                  <a:schemeClr val="tx1"/>
                </a:solidFill>
                <a:latin typeface="Times New Roman Bur" pitchFamily="18" charset="-52"/>
              </a:rPr>
              <a:t>трилинвальной</a:t>
            </a:r>
            <a:r>
              <a:rPr lang="ru-RU" sz="3600" b="1" dirty="0" smtClean="0">
                <a:solidFill>
                  <a:schemeClr val="tx1"/>
                </a:solidFill>
                <a:latin typeface="Times New Roman Bur" pitchFamily="18" charset="-52"/>
              </a:rPr>
              <a:t> развивающей среды</a:t>
            </a:r>
            <a:r>
              <a:rPr lang="ru-RU" dirty="0" smtClean="0">
                <a:solidFill>
                  <a:schemeClr val="tx1"/>
                </a:solidFill>
                <a:latin typeface="Times New Roman Bur" pitchFamily="18" charset="-52"/>
              </a:rPr>
              <a:t/>
            </a:r>
            <a:br>
              <a:rPr lang="ru-RU" dirty="0" smtClean="0">
                <a:solidFill>
                  <a:schemeClr val="tx1"/>
                </a:solidFill>
                <a:latin typeface="Times New Roman Bur" pitchFamily="18" charset="-52"/>
              </a:rPr>
            </a:br>
            <a:endParaRPr lang="ru-RU" dirty="0">
              <a:solidFill>
                <a:schemeClr val="tx1"/>
              </a:solidFill>
              <a:latin typeface="Times New Roman Bur" pitchFamily="18" charset="-52"/>
            </a:endParaRPr>
          </a:p>
        </p:txBody>
      </p:sp>
      <p:sp>
        <p:nvSpPr>
          <p:cNvPr id="3" name="Подзаголовок 2"/>
          <p:cNvSpPr>
            <a:spLocks noGrp="1"/>
          </p:cNvSpPr>
          <p:nvPr>
            <p:ph type="subTitle" idx="1"/>
          </p:nvPr>
        </p:nvSpPr>
        <p:spPr>
          <a:xfrm>
            <a:off x="1585882" y="3643314"/>
            <a:ext cx="7558118" cy="1752600"/>
          </a:xfrm>
        </p:spPr>
        <p:txBody>
          <a:bodyPr/>
          <a:lstStyle/>
          <a:p>
            <a:r>
              <a:rPr lang="ru-RU" b="1" i="1" dirty="0" smtClean="0">
                <a:solidFill>
                  <a:schemeClr val="tx1"/>
                </a:solidFill>
                <a:latin typeface="Times New Roman" pitchFamily="18" charset="0"/>
                <a:cs typeface="Times New Roman" pitchFamily="18" charset="0"/>
              </a:rPr>
              <a:t>Б.Д. </a:t>
            </a:r>
            <a:r>
              <a:rPr lang="ru-RU" b="1" i="1" dirty="0" err="1" smtClean="0">
                <a:solidFill>
                  <a:schemeClr val="tx1"/>
                </a:solidFill>
                <a:latin typeface="Times New Roman" pitchFamily="18" charset="0"/>
                <a:cs typeface="Times New Roman" pitchFamily="18" charset="0"/>
              </a:rPr>
              <a:t>Цырендоржиева</a:t>
            </a:r>
            <a:r>
              <a:rPr lang="ru-RU" b="1" i="1" dirty="0" smtClean="0">
                <a:solidFill>
                  <a:schemeClr val="tx1"/>
                </a:solidFill>
                <a:latin typeface="Times New Roman" pitchFamily="18" charset="0"/>
                <a:cs typeface="Times New Roman" pitchFamily="18" charset="0"/>
              </a:rPr>
              <a:t>, к.ф.н., зав. </a:t>
            </a:r>
            <a:r>
              <a:rPr lang="ru-RU" b="1" i="1" dirty="0" err="1" smtClean="0">
                <a:solidFill>
                  <a:schemeClr val="tx1"/>
                </a:solidFill>
                <a:latin typeface="Times New Roman" pitchFamily="18" charset="0"/>
                <a:cs typeface="Times New Roman" pitchFamily="18" charset="0"/>
              </a:rPr>
              <a:t>ЛРБЯиЛ</a:t>
            </a:r>
            <a:r>
              <a:rPr lang="ru-RU" b="1" i="1" dirty="0" smtClean="0">
                <a:solidFill>
                  <a:schemeClr val="tx1"/>
                </a:solidFill>
                <a:latin typeface="Times New Roman" pitchFamily="18" charset="0"/>
                <a:cs typeface="Times New Roman" pitchFamily="18" charset="0"/>
              </a:rPr>
              <a:t> БРИОП, доцент БГУ</a:t>
            </a: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dirty="0" smtClean="0"/>
              <a:t>В соответствии с основными положениями педагогической психологии преимущество отдается </a:t>
            </a:r>
            <a:r>
              <a:rPr lang="ru-RU" b="1" dirty="0" smtClean="0"/>
              <a:t>игровым формам </a:t>
            </a:r>
            <a:r>
              <a:rPr lang="ru-RU" dirty="0" smtClean="0"/>
              <a:t>интеракции.</a:t>
            </a:r>
          </a:p>
          <a:p>
            <a:r>
              <a:rPr lang="ru-RU" dirty="0" smtClean="0"/>
              <a:t> Все это позволяет организовать обучение языку в рамках речевого общения, разнообразного по характеру и часто имеющего </a:t>
            </a:r>
            <a:r>
              <a:rPr lang="ru-RU" b="1" dirty="0" smtClean="0"/>
              <a:t>предметно-действенную основу</a:t>
            </a:r>
            <a:r>
              <a:rPr lang="ru-RU" dirty="0" smtClean="0"/>
              <a:t>. </a:t>
            </a:r>
          </a:p>
          <a:p>
            <a:r>
              <a:rPr lang="ru-RU" dirty="0" smtClean="0"/>
              <a:t>Весь процесс двуязычного воспитания детей 3–7 лет должен быть осмыслен как таковой и </a:t>
            </a:r>
            <a:r>
              <a:rPr lang="ru-RU" b="1" dirty="0" smtClean="0"/>
              <a:t>выстроен с начала и до конца</a:t>
            </a:r>
            <a:r>
              <a:rPr lang="ru-RU" dirty="0" smtClean="0"/>
              <a:t>»</a:t>
            </a:r>
          </a:p>
          <a:p>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Построение </a:t>
            </a:r>
            <a:br>
              <a:rPr lang="ru-RU" dirty="0" smtClean="0"/>
            </a:br>
            <a:r>
              <a:rPr lang="ru-RU" dirty="0" smtClean="0"/>
              <a:t>языкового погружения</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just">
              <a:lnSpc>
                <a:spcPct val="150000"/>
              </a:lnSpc>
            </a:pPr>
            <a:r>
              <a:rPr lang="ru-RU" dirty="0" smtClean="0"/>
              <a:t>реализации процесса двуязычного воспитания детей является педагог – </a:t>
            </a:r>
            <a:r>
              <a:rPr lang="ru-RU" b="1" dirty="0" smtClean="0"/>
              <a:t>воспитатель.</a:t>
            </a:r>
            <a:r>
              <a:rPr lang="ru-RU" dirty="0" smtClean="0"/>
              <a:t> </a:t>
            </a:r>
          </a:p>
          <a:p>
            <a:endParaRPr lang="ru-RU" dirty="0"/>
          </a:p>
        </p:txBody>
      </p:sp>
      <p:sp>
        <p:nvSpPr>
          <p:cNvPr id="3" name="Заголовок 2"/>
          <p:cNvSpPr>
            <a:spLocks noGrp="1"/>
          </p:cNvSpPr>
          <p:nvPr>
            <p:ph type="title"/>
          </p:nvPr>
        </p:nvSpPr>
        <p:spPr/>
        <p:txBody>
          <a:bodyPr/>
          <a:lstStyle/>
          <a:p>
            <a:pPr algn="ctr"/>
            <a:r>
              <a:rPr lang="ru-RU" dirty="0" smtClean="0"/>
              <a:t>Центральной фигурой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lnSpcReduction="10000"/>
          </a:bodyPr>
          <a:lstStyle/>
          <a:p>
            <a:r>
              <a:rPr lang="ru-RU" dirty="0" smtClean="0"/>
              <a:t>к воспитателю двуязычного детского сада выше, чем к воспитателю одноязычного сада</a:t>
            </a:r>
          </a:p>
          <a:p>
            <a:r>
              <a:rPr lang="ru-RU" dirty="0" smtClean="0"/>
              <a:t>Он должен не только знать современные методы воспитания и образования детей (в том числе и в </a:t>
            </a:r>
            <a:r>
              <a:rPr lang="ru-RU" b="1" dirty="0" smtClean="0"/>
              <a:t>первую очередь обучения второму языку</a:t>
            </a:r>
            <a:r>
              <a:rPr lang="ru-RU" dirty="0" smtClean="0"/>
              <a:t>), но и по-особому относиться к своей деятельности, эффективно воздействовать на весь процесс жизни детского сада, </a:t>
            </a:r>
            <a:r>
              <a:rPr lang="ru-RU" b="1" dirty="0" smtClean="0"/>
              <a:t>владеть навыками </a:t>
            </a:r>
            <a:r>
              <a:rPr lang="ru-RU" b="1" dirty="0" err="1" smtClean="0"/>
              <a:t>интеркультурной</a:t>
            </a:r>
            <a:r>
              <a:rPr lang="ru-RU" b="1" dirty="0" smtClean="0"/>
              <a:t> коммуникации</a:t>
            </a:r>
            <a:r>
              <a:rPr lang="ru-RU" dirty="0" smtClean="0"/>
              <a:t>»</a:t>
            </a:r>
          </a:p>
          <a:p>
            <a:endParaRPr lang="ru-RU" dirty="0"/>
          </a:p>
        </p:txBody>
      </p:sp>
      <p:sp>
        <p:nvSpPr>
          <p:cNvPr id="3" name="Заголовок 2"/>
          <p:cNvSpPr>
            <a:spLocks noGrp="1"/>
          </p:cNvSpPr>
          <p:nvPr>
            <p:ph type="title"/>
          </p:nvPr>
        </p:nvSpPr>
        <p:spPr/>
        <p:txBody>
          <a:bodyPr>
            <a:normAutofit fontScale="90000"/>
          </a:bodyPr>
          <a:lstStyle/>
          <a:p>
            <a:r>
              <a:rPr lang="ru-RU" dirty="0" smtClean="0"/>
              <a:t>Профессиональные требования </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914400" y="1571612"/>
            <a:ext cx="8229600" cy="4525963"/>
          </a:xfrm>
        </p:spPr>
        <p:txBody>
          <a:bodyPr>
            <a:normAutofit/>
          </a:bodyPr>
          <a:lstStyle/>
          <a:p>
            <a:r>
              <a:rPr lang="ru-RU" dirty="0" smtClean="0"/>
              <a:t>Методика языкового погружения, практическая форма которой именуется </a:t>
            </a:r>
            <a:r>
              <a:rPr lang="ru-RU" b="1" dirty="0" smtClean="0"/>
              <a:t>«языковым гнездом»,</a:t>
            </a:r>
            <a:r>
              <a:rPr lang="ru-RU" dirty="0" smtClean="0"/>
              <a:t> или подобная ей методика является единственно возможным способом сохранить живое общение на языках. </a:t>
            </a:r>
          </a:p>
          <a:p>
            <a:endParaRPr lang="ru-RU" dirty="0"/>
          </a:p>
        </p:txBody>
      </p:sp>
      <p:sp>
        <p:nvSpPr>
          <p:cNvPr id="3" name="Заголовок 2"/>
          <p:cNvSpPr>
            <a:spLocks noGrp="1"/>
          </p:cNvSpPr>
          <p:nvPr>
            <p:ph type="title"/>
          </p:nvPr>
        </p:nvSpPr>
        <p:spPr/>
        <p:txBody>
          <a:bodyPr/>
          <a:lstStyle/>
          <a:p>
            <a:pPr algn="ctr"/>
            <a:r>
              <a:rPr lang="ru-RU" dirty="0" smtClean="0"/>
              <a:t>Метод «языкового гнезда»</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Изначально возникла идея погружения в язык – «языковое гнездо» – для возрождения языка аборигенов маори. </a:t>
            </a:r>
          </a:p>
          <a:p>
            <a:endParaRPr lang="ru-RU" dirty="0" smtClean="0"/>
          </a:p>
          <a:p>
            <a:pPr algn="just"/>
            <a:r>
              <a:rPr lang="ru-RU" dirty="0" smtClean="0"/>
              <a:t>Позже этот метод стали активно применять во всем мире. Так, в Финляндии, откуда эта методика пришла в Россию, так обучали детей инари-саамскому и </a:t>
            </a:r>
            <a:r>
              <a:rPr lang="ru-RU" dirty="0" err="1" smtClean="0"/>
              <a:t>кольто-саамскому</a:t>
            </a:r>
            <a:r>
              <a:rPr lang="ru-RU" dirty="0" smtClean="0"/>
              <a:t> языкам.</a:t>
            </a:r>
          </a:p>
          <a:p>
            <a:endParaRPr lang="ru-RU" dirty="0"/>
          </a:p>
        </p:txBody>
      </p:sp>
      <p:sp>
        <p:nvSpPr>
          <p:cNvPr id="3" name="Заголовок 2"/>
          <p:cNvSpPr>
            <a:spLocks noGrp="1"/>
          </p:cNvSpPr>
          <p:nvPr>
            <p:ph type="title"/>
          </p:nvPr>
        </p:nvSpPr>
        <p:spPr/>
        <p:txBody>
          <a:bodyPr/>
          <a:lstStyle/>
          <a:p>
            <a:pPr algn="ctr"/>
            <a:r>
              <a:rPr lang="ru-RU" dirty="0" smtClean="0"/>
              <a:t>Новая Зеландия </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dirty="0" smtClean="0"/>
              <a:t> </a:t>
            </a:r>
            <a:r>
              <a:rPr lang="ru-RU" b="1" dirty="0" smtClean="0"/>
              <a:t>образовательное учреждение для дошкольников (например, детский сад или отдельная группа</a:t>
            </a:r>
            <a:r>
              <a:rPr lang="ru-RU" dirty="0" smtClean="0"/>
              <a:t>), где весь воспитательно-образовательный процесс осуществляется на  бурятском языке, на котором дети не разговаривают дома, в семье, который почти не звучит в окружении, но который принадлежит к историческому наследию , в данном случае – на бурятском (на </a:t>
            </a:r>
            <a:r>
              <a:rPr lang="ru-RU" dirty="0" err="1" smtClean="0"/>
              <a:t>мокшанском</a:t>
            </a:r>
            <a:r>
              <a:rPr lang="ru-RU" dirty="0" smtClean="0"/>
              <a:t> у Киркиной Е.Н.).</a:t>
            </a:r>
          </a:p>
          <a:p>
            <a:endParaRPr lang="ru-RU" dirty="0"/>
          </a:p>
        </p:txBody>
      </p:sp>
      <p:sp>
        <p:nvSpPr>
          <p:cNvPr id="3" name="Заголовок 2"/>
          <p:cNvSpPr>
            <a:spLocks noGrp="1"/>
          </p:cNvSpPr>
          <p:nvPr>
            <p:ph type="title"/>
          </p:nvPr>
        </p:nvSpPr>
        <p:spPr/>
        <p:txBody>
          <a:bodyPr/>
          <a:lstStyle/>
          <a:p>
            <a:pPr algn="ctr"/>
            <a:r>
              <a:rPr lang="ru-RU" dirty="0" smtClean="0"/>
              <a:t>Языковое гнездо </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686800" cy="4805192"/>
          </a:xfrm>
        </p:spPr>
        <p:txBody>
          <a:bodyPr>
            <a:normAutofit lnSpcReduction="10000"/>
          </a:bodyPr>
          <a:lstStyle/>
          <a:p>
            <a:r>
              <a:rPr lang="ru-RU" dirty="0" smtClean="0"/>
              <a:t>является </a:t>
            </a:r>
            <a:r>
              <a:rPr lang="ru-RU" b="1" dirty="0" smtClean="0"/>
              <a:t>воспитание двуязычных детей.</a:t>
            </a:r>
            <a:r>
              <a:rPr lang="ru-RU" dirty="0" smtClean="0"/>
              <a:t> </a:t>
            </a:r>
          </a:p>
          <a:p>
            <a:endParaRPr lang="ru-RU" dirty="0" smtClean="0"/>
          </a:p>
          <a:p>
            <a:r>
              <a:rPr lang="ru-RU" dirty="0" smtClean="0"/>
              <a:t>Эта методика позволяет осуществлять образовательный процесс с учетом поддержки языка, количество носителей которого сокращается.</a:t>
            </a:r>
          </a:p>
          <a:p>
            <a:r>
              <a:rPr lang="ru-RU" dirty="0" smtClean="0"/>
              <a:t> В детском саду, работающем по образовательной технологии языкового гнезда, воспитываются дети, родители которых заинтересованы в том, чтобы они овладели достаточно рано бурятским языком (которым иначе они овладеть не могут).</a:t>
            </a:r>
          </a:p>
          <a:p>
            <a:endParaRPr lang="ru-RU" dirty="0"/>
          </a:p>
        </p:txBody>
      </p:sp>
      <p:sp>
        <p:nvSpPr>
          <p:cNvPr id="3" name="Заголовок 2"/>
          <p:cNvSpPr>
            <a:spLocks noGrp="1"/>
          </p:cNvSpPr>
          <p:nvPr>
            <p:ph type="title"/>
          </p:nvPr>
        </p:nvSpPr>
        <p:spPr/>
        <p:txBody>
          <a:bodyPr/>
          <a:lstStyle/>
          <a:p>
            <a:r>
              <a:rPr lang="ru-RU" dirty="0" smtClean="0"/>
              <a:t>Целью «языкового гнезда» </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42918"/>
            <a:ext cx="8229600" cy="5364373"/>
          </a:xfrm>
        </p:spPr>
        <p:txBody>
          <a:bodyPr/>
          <a:lstStyle/>
          <a:p>
            <a:r>
              <a:rPr lang="ru-RU" dirty="0" smtClean="0"/>
              <a:t>Приоритетные направления деятельности языкового гнезда полностью соответствуют </a:t>
            </a:r>
            <a:r>
              <a:rPr lang="ru-RU" b="1" dirty="0" smtClean="0"/>
              <a:t>Федеральным государственным образовательным стандартам дошкольного образования</a:t>
            </a:r>
            <a:r>
              <a:rPr lang="ru-RU" dirty="0" smtClean="0"/>
              <a:t>, но основным языком образования выступает </a:t>
            </a:r>
            <a:r>
              <a:rPr lang="ru-RU" b="1" dirty="0" smtClean="0"/>
              <a:t>целевой язык.</a:t>
            </a:r>
            <a:r>
              <a:rPr lang="ru-RU" dirty="0" smtClean="0"/>
              <a:t> </a:t>
            </a:r>
          </a:p>
          <a:p>
            <a:endParaRPr lang="ru-RU" dirty="0" smtClean="0"/>
          </a:p>
          <a:p>
            <a:r>
              <a:rPr lang="ru-RU" dirty="0" smtClean="0"/>
              <a:t>Дети между собой говорят на русском языке или на том языке, на котором хотят общаться, причем приветствуется общение на целевом языке.</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686800" cy="4525963"/>
          </a:xfrm>
        </p:spPr>
        <p:txBody>
          <a:bodyPr>
            <a:normAutofit/>
          </a:bodyPr>
          <a:lstStyle/>
          <a:p>
            <a:pPr algn="ctr">
              <a:buNone/>
            </a:pPr>
            <a:r>
              <a:rPr lang="ru-RU" sz="2800" dirty="0" smtClean="0"/>
              <a:t>была выстроена из 5 этапов:</a:t>
            </a:r>
            <a:endParaRPr lang="ru-RU" i="1" dirty="0" smtClean="0"/>
          </a:p>
          <a:p>
            <a:endParaRPr lang="ru-RU" i="1" dirty="0" smtClean="0"/>
          </a:p>
          <a:p>
            <a:r>
              <a:rPr lang="ru-RU" i="1" dirty="0" smtClean="0"/>
              <a:t>1 этап – </a:t>
            </a:r>
            <a:r>
              <a:rPr lang="ru-RU" i="1" dirty="0" err="1" smtClean="0"/>
              <a:t>этап</a:t>
            </a:r>
            <a:r>
              <a:rPr lang="ru-RU" i="1" dirty="0" smtClean="0"/>
              <a:t> подготовки,</a:t>
            </a:r>
            <a:endParaRPr lang="ru-RU" dirty="0" smtClean="0"/>
          </a:p>
          <a:p>
            <a:r>
              <a:rPr lang="ru-RU" i="1" dirty="0" smtClean="0"/>
              <a:t>2этап – формирование группы, </a:t>
            </a:r>
            <a:endParaRPr lang="ru-RU" dirty="0" smtClean="0"/>
          </a:p>
          <a:p>
            <a:r>
              <a:rPr lang="ru-RU" i="1" dirty="0" smtClean="0"/>
              <a:t>3 этап – работа с родителями ,</a:t>
            </a:r>
            <a:endParaRPr lang="ru-RU" dirty="0" smtClean="0"/>
          </a:p>
          <a:p>
            <a:r>
              <a:rPr lang="ru-RU" i="1" dirty="0" smtClean="0"/>
              <a:t>4 этап – работа по программе,</a:t>
            </a:r>
          </a:p>
          <a:p>
            <a:pPr marL="450850" indent="-355600"/>
            <a:r>
              <a:rPr lang="ru-RU" i="1" dirty="0" smtClean="0"/>
              <a:t>5 этап – подведение мониторинга знаний       детей.</a:t>
            </a:r>
            <a:endParaRPr lang="ru-RU" dirty="0" smtClean="0"/>
          </a:p>
          <a:p>
            <a:endParaRPr lang="ru-RU" dirty="0"/>
          </a:p>
        </p:txBody>
      </p:sp>
      <p:sp>
        <p:nvSpPr>
          <p:cNvPr id="3" name="Заголовок 2"/>
          <p:cNvSpPr>
            <a:spLocks noGrp="1"/>
          </p:cNvSpPr>
          <p:nvPr>
            <p:ph type="title"/>
          </p:nvPr>
        </p:nvSpPr>
        <p:spPr/>
        <p:txBody>
          <a:bodyPr>
            <a:normAutofit fontScale="90000"/>
          </a:bodyPr>
          <a:lstStyle/>
          <a:p>
            <a:pPr algn="ctr"/>
            <a:r>
              <a:rPr lang="ru-RU" sz="2400" dirty="0" smtClean="0">
                <a:solidFill>
                  <a:schemeClr val="tx1"/>
                </a:solidFill>
              </a:rPr>
              <a:t>Технология обучения дошкольников  </a:t>
            </a:r>
            <a:br>
              <a:rPr lang="ru-RU" sz="2400" dirty="0" smtClean="0">
                <a:solidFill>
                  <a:schemeClr val="tx1"/>
                </a:solidFill>
              </a:rPr>
            </a:br>
            <a:r>
              <a:rPr lang="ru-RU" sz="2400" dirty="0" smtClean="0">
                <a:solidFill>
                  <a:schemeClr val="tx1"/>
                </a:solidFill>
              </a:rPr>
              <a:t>«Языковое гнездо»  (на материале </a:t>
            </a:r>
            <a:r>
              <a:rPr lang="ru-RU" sz="2400" dirty="0" err="1" smtClean="0">
                <a:solidFill>
                  <a:schemeClr val="tx1"/>
                </a:solidFill>
              </a:rPr>
              <a:t>мокшанского</a:t>
            </a:r>
            <a:r>
              <a:rPr lang="ru-RU" sz="2400" dirty="0" smtClean="0">
                <a:solidFill>
                  <a:schemeClr val="tx1"/>
                </a:solidFill>
              </a:rPr>
              <a:t> языка) </a:t>
            </a:r>
            <a:r>
              <a:rPr lang="ru-RU" sz="2400" dirty="0" smtClean="0"/>
              <a:t/>
            </a:r>
            <a:br>
              <a:rPr lang="ru-RU" sz="2400" dirty="0" smtClean="0"/>
            </a:br>
            <a:endParaRPr lang="ru-RU"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686800" cy="6357982"/>
          </a:xfrm>
        </p:spPr>
        <p:txBody>
          <a:bodyPr>
            <a:normAutofit fontScale="92500" lnSpcReduction="20000"/>
          </a:bodyPr>
          <a:lstStyle/>
          <a:p>
            <a:r>
              <a:rPr lang="ru-RU" b="1" i="1" dirty="0" smtClean="0"/>
              <a:t>Первый этап – </a:t>
            </a:r>
            <a:r>
              <a:rPr lang="ru-RU" b="1" i="1" dirty="0" err="1" smtClean="0"/>
              <a:t>этап</a:t>
            </a:r>
            <a:r>
              <a:rPr lang="ru-RU" b="1" i="1" dirty="0" smtClean="0"/>
              <a:t> подготовки  (на примере бурятского языка) </a:t>
            </a:r>
          </a:p>
          <a:p>
            <a:pPr>
              <a:buNone/>
            </a:pPr>
            <a:r>
              <a:rPr lang="ru-RU" i="1" dirty="0" smtClean="0"/>
              <a:t>	</a:t>
            </a:r>
            <a:r>
              <a:rPr lang="ru-RU" dirty="0" smtClean="0"/>
              <a:t>Подготовка начинается с определения базы дошкольного учреждения, оформления нормативной базы, экспертизы документов, подбора педагогов и вспомогательного персонала, свободно владеющих бурятским языком. Важно, чтобы воспитатель, работающий в языковом гнезде, смог наладить с детьми особый контакт, проявить желание передать им свой язык, вслушиваться в их речь, давать им интересные задания для использования речи.</a:t>
            </a:r>
          </a:p>
          <a:p>
            <a:r>
              <a:rPr lang="ru-RU" b="1" i="1" dirty="0" smtClean="0"/>
              <a:t>Второй этап – формирование группы. </a:t>
            </a:r>
          </a:p>
          <a:p>
            <a:r>
              <a:rPr lang="ru-RU" dirty="0" smtClean="0"/>
              <a:t>В группу, реализующую технологию языкового гнезда, записываются дети младшего дошкольного возраста. Первоочередными условиями работы «Языкового гнезда» является малая наполняемость групп (двое взрослых на 12–15 детей). В случае большей наполняемости детей допускается деление на подгруппы.</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nSpc>
                <a:spcPct val="150000"/>
              </a:lnSpc>
            </a:pPr>
            <a:r>
              <a:rPr lang="ru-RU" dirty="0" smtClean="0"/>
              <a:t>«это </a:t>
            </a:r>
            <a:r>
              <a:rPr lang="ru-RU" b="1" dirty="0" smtClean="0"/>
              <a:t>процесс изучения языка </a:t>
            </a:r>
            <a:r>
              <a:rPr lang="ru-RU" dirty="0" smtClean="0"/>
              <a:t>или какого-либо </a:t>
            </a:r>
            <a:r>
              <a:rPr lang="ru-RU" b="1" dirty="0" smtClean="0"/>
              <a:t>навыка посредством </a:t>
            </a:r>
            <a:r>
              <a:rPr lang="ru-RU" dirty="0" smtClean="0"/>
              <a:t>использования только </a:t>
            </a:r>
            <a:r>
              <a:rPr lang="ru-RU" b="1" dirty="0" smtClean="0"/>
              <a:t>языка и ничего больше</a:t>
            </a:r>
            <a:r>
              <a:rPr lang="ru-RU" dirty="0" smtClean="0"/>
              <a:t>» </a:t>
            </a:r>
            <a:r>
              <a:rPr lang="ru-RU" i="1" dirty="0" smtClean="0"/>
              <a:t>(</a:t>
            </a:r>
            <a:r>
              <a:rPr lang="ru-RU" i="1" dirty="0" err="1" smtClean="0"/>
              <a:t>Cambridge</a:t>
            </a:r>
            <a:r>
              <a:rPr lang="ru-RU" i="1" dirty="0" smtClean="0"/>
              <a:t> </a:t>
            </a:r>
            <a:r>
              <a:rPr lang="ru-RU" i="1" dirty="0" err="1" smtClean="0"/>
              <a:t>Dictionary</a:t>
            </a:r>
            <a:r>
              <a:rPr lang="ru-RU" i="1" dirty="0" smtClean="0"/>
              <a:t> </a:t>
            </a:r>
            <a:r>
              <a:rPr lang="ru-RU" i="1" dirty="0" err="1" smtClean="0"/>
              <a:t>Online</a:t>
            </a:r>
            <a:r>
              <a:rPr lang="ru-RU" i="1" dirty="0" smtClean="0"/>
              <a:t>) </a:t>
            </a:r>
          </a:p>
          <a:p>
            <a:endParaRPr lang="ru-RU" dirty="0"/>
          </a:p>
        </p:txBody>
      </p:sp>
      <p:sp>
        <p:nvSpPr>
          <p:cNvPr id="2" name="Заголовок 1"/>
          <p:cNvSpPr>
            <a:spLocks noGrp="1"/>
          </p:cNvSpPr>
          <p:nvPr>
            <p:ph type="title"/>
          </p:nvPr>
        </p:nvSpPr>
        <p:spPr/>
        <p:txBody>
          <a:bodyPr/>
          <a:lstStyle/>
          <a:p>
            <a:pPr algn="ctr"/>
            <a:r>
              <a:rPr lang="ru-RU" u="sng" dirty="0" smtClean="0"/>
              <a:t>Погружение </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5578687"/>
          </a:xfrm>
        </p:spPr>
        <p:txBody>
          <a:bodyPr>
            <a:normAutofit lnSpcReduction="10000"/>
          </a:bodyPr>
          <a:lstStyle/>
          <a:p>
            <a:r>
              <a:rPr lang="ru-RU" b="1" i="1" dirty="0" smtClean="0"/>
              <a:t>Третий этап – работа с родителями. </a:t>
            </a:r>
          </a:p>
          <a:p>
            <a:pPr algn="just">
              <a:buNone/>
            </a:pPr>
            <a:r>
              <a:rPr lang="ru-RU" b="1" i="1" dirty="0" smtClean="0"/>
              <a:t>	</a:t>
            </a:r>
            <a:r>
              <a:rPr lang="ru-RU" dirty="0" smtClean="0"/>
              <a:t>Участие со стороны родителей исключительно до­бровольное, они осведомлены о том, как работает «Языковое гнездо», как формируется двуязычие у ребенка, каких результатов можно достичь в обучении.</a:t>
            </a:r>
          </a:p>
          <a:p>
            <a:r>
              <a:rPr lang="ru-RU" b="1" i="1" dirty="0" smtClean="0"/>
              <a:t>Четвертый этап – работа по программе. </a:t>
            </a:r>
          </a:p>
          <a:p>
            <a:pPr algn="just">
              <a:buNone/>
            </a:pPr>
            <a:r>
              <a:rPr lang="ru-RU" b="1" i="1" dirty="0" smtClean="0"/>
              <a:t>	</a:t>
            </a:r>
            <a:r>
              <a:rPr lang="ru-RU" dirty="0" smtClean="0"/>
              <a:t>Воспитатель (воспитатели в разных сменах, персонал) в течение всего дня пребывания ребенка в дошкольном учреждении обращаются к детям только лишь на бурятском языке. Тем не менее дети имеют возможность общения на любом из языков. </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2852"/>
            <a:ext cx="8229600" cy="6357982"/>
          </a:xfrm>
        </p:spPr>
        <p:txBody>
          <a:bodyPr>
            <a:normAutofit fontScale="85000" lnSpcReduction="10000"/>
          </a:bodyPr>
          <a:lstStyle/>
          <a:p>
            <a:r>
              <a:rPr lang="ru-RU" dirty="0" smtClean="0"/>
              <a:t>Изначально дети говорят только на русском языке, поскольку другого языка они не знают.</a:t>
            </a:r>
          </a:p>
          <a:p>
            <a:pPr>
              <a:buNone/>
            </a:pPr>
            <a:r>
              <a:rPr lang="ru-RU" dirty="0" smtClean="0"/>
              <a:t> </a:t>
            </a:r>
          </a:p>
          <a:p>
            <a:r>
              <a:rPr lang="ru-RU" dirty="0" smtClean="0"/>
              <a:t>Задача воспитателей – показать с самого начала, что они понимают все сказанное на русском языке, что они ни в коем случае не игнорируют сказанное ребенком. Это позволит создать для детей безопасную и доверительную обстановку. </a:t>
            </a:r>
          </a:p>
          <a:p>
            <a:pPr>
              <a:buNone/>
            </a:pPr>
            <a:endParaRPr lang="ru-RU" dirty="0" smtClean="0"/>
          </a:p>
          <a:p>
            <a:r>
              <a:rPr lang="ru-RU" dirty="0" smtClean="0"/>
              <a:t>Ребенка, находившегося в языковой группе дольше других, можно попытаться ненавязчиво </a:t>
            </a:r>
            <a:r>
              <a:rPr lang="ru-RU" b="1" dirty="0" smtClean="0"/>
              <a:t>подтолкнуть к употреблению бурятского языка,</a:t>
            </a:r>
            <a:r>
              <a:rPr lang="ru-RU" dirty="0" smtClean="0"/>
              <a:t> </a:t>
            </a:r>
            <a:r>
              <a:rPr lang="ru-RU" dirty="0" err="1" smtClean="0"/>
              <a:t>простимулировать</a:t>
            </a:r>
            <a:r>
              <a:rPr lang="ru-RU" dirty="0" smtClean="0"/>
              <a:t>, дать возможность сказать и ответить, но принуждение исключается.</a:t>
            </a:r>
          </a:p>
          <a:p>
            <a:pPr>
              <a:buNone/>
            </a:pPr>
            <a:endParaRPr lang="ru-RU" dirty="0" smtClean="0"/>
          </a:p>
          <a:p>
            <a:r>
              <a:rPr lang="ru-RU" dirty="0" smtClean="0"/>
              <a:t> Язык является не объектом обучения, а средством обучения. Ребенок живет в естественной, а не искусственно созданной языковой среде.</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000108"/>
            <a:ext cx="8686800" cy="5857892"/>
          </a:xfrm>
        </p:spPr>
        <p:txBody>
          <a:bodyPr>
            <a:normAutofit fontScale="77500" lnSpcReduction="20000"/>
          </a:bodyPr>
          <a:lstStyle/>
          <a:p>
            <a:pPr>
              <a:buNone/>
            </a:pPr>
            <a:r>
              <a:rPr lang="ru-RU" b="1" u="sng" dirty="0" smtClean="0"/>
              <a:t>пассивно</a:t>
            </a:r>
            <a:r>
              <a:rPr lang="ru-RU" b="1" dirty="0" smtClean="0"/>
              <a:t>:</a:t>
            </a:r>
          </a:p>
          <a:p>
            <a:pPr lvl="0"/>
            <a:r>
              <a:rPr lang="ru-RU" dirty="0" smtClean="0"/>
              <a:t>понимает обращенную к нему речь в повторяющихся ситуациях и реагирует на нее (прежде всего в общении со знакомым взрослым); </a:t>
            </a:r>
          </a:p>
          <a:p>
            <a:pPr lvl="0"/>
            <a:r>
              <a:rPr lang="ru-RU" dirty="0" smtClean="0"/>
              <a:t>понимает использованные в программе тексты (знает их содержание, различает большинство слов);</a:t>
            </a:r>
          </a:p>
          <a:p>
            <a:pPr lvl="0"/>
            <a:r>
              <a:rPr lang="ru-RU" dirty="0" smtClean="0"/>
              <a:t>пассивный словарный запас составляет несколько тысяч слов;</a:t>
            </a:r>
          </a:p>
          <a:p>
            <a:pPr lvl="0"/>
            <a:r>
              <a:rPr lang="ru-RU" dirty="0" smtClean="0"/>
              <a:t>позитивно относится к бурятским обрядам, обычаям, сказкам, малым формам фольклора.</a:t>
            </a:r>
          </a:p>
          <a:p>
            <a:pPr>
              <a:buNone/>
            </a:pPr>
            <a:r>
              <a:rPr lang="ru-RU" b="1" u="sng" dirty="0" smtClean="0"/>
              <a:t>активно</a:t>
            </a:r>
            <a:r>
              <a:rPr lang="ru-RU" b="1" dirty="0" smtClean="0"/>
              <a:t>:</a:t>
            </a:r>
            <a:endParaRPr lang="ru-RU" dirty="0" smtClean="0"/>
          </a:p>
          <a:p>
            <a:pPr lvl="0"/>
            <a:r>
              <a:rPr lang="ru-RU" b="1" dirty="0" smtClean="0"/>
              <a:t>владеет диалогической речью в коммуникации со взрослыми и сверстниками в зависимости от обстоятельств общения (опирается на готовые формулы);</a:t>
            </a:r>
            <a:endParaRPr lang="ru-RU" dirty="0" smtClean="0"/>
          </a:p>
          <a:p>
            <a:pPr lvl="0"/>
            <a:r>
              <a:rPr lang="ru-RU" b="1" dirty="0" smtClean="0"/>
              <a:t>дает ответ на вопрос взрослого, используя элементы его речи;</a:t>
            </a:r>
            <a:endParaRPr lang="ru-RU" dirty="0" smtClean="0"/>
          </a:p>
          <a:p>
            <a:pPr lvl="0"/>
            <a:r>
              <a:rPr lang="ru-RU" b="1" dirty="0" smtClean="0"/>
              <a:t>знает несколько вариантов словоизменения и словообразования;</a:t>
            </a:r>
            <a:endParaRPr lang="ru-RU" dirty="0" smtClean="0"/>
          </a:p>
          <a:p>
            <a:pPr lvl="0"/>
            <a:r>
              <a:rPr lang="ru-RU" b="1" dirty="0" smtClean="0"/>
              <a:t>способен построить самостоятельное высказывание с опорой на известную лексику.</a:t>
            </a:r>
            <a:endParaRPr lang="ru-RU" dirty="0" smtClean="0"/>
          </a:p>
          <a:p>
            <a:endParaRPr lang="ru-RU" dirty="0"/>
          </a:p>
        </p:txBody>
      </p:sp>
      <p:sp>
        <p:nvSpPr>
          <p:cNvPr id="3" name="Заголовок 2"/>
          <p:cNvSpPr>
            <a:spLocks noGrp="1"/>
          </p:cNvSpPr>
          <p:nvPr>
            <p:ph type="title"/>
          </p:nvPr>
        </p:nvSpPr>
        <p:spPr/>
        <p:txBody>
          <a:bodyPr>
            <a:normAutofit/>
          </a:bodyPr>
          <a:lstStyle/>
          <a:p>
            <a:r>
              <a:rPr lang="ru-RU" sz="2000" dirty="0" smtClean="0"/>
              <a:t>В результате участия в программе «Языковое гнездо» ребенок </a:t>
            </a:r>
            <a:r>
              <a:rPr lang="ru-RU" sz="1600" dirty="0" smtClean="0"/>
              <a:t>(из опыта </a:t>
            </a:r>
            <a:r>
              <a:rPr lang="ru-RU" sz="1600" dirty="0" err="1" smtClean="0"/>
              <a:t>мокшанского</a:t>
            </a:r>
            <a:r>
              <a:rPr lang="ru-RU" sz="1600" dirty="0" smtClean="0"/>
              <a:t> языка):</a:t>
            </a:r>
            <a:r>
              <a:rPr lang="ru-RU" sz="2000" dirty="0" smtClean="0"/>
              <a:t/>
            </a:r>
            <a:br>
              <a:rPr lang="ru-RU" sz="2000" dirty="0" smtClean="0"/>
            </a:br>
            <a:endParaRPr lang="ru-RU"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00034" y="285728"/>
            <a:ext cx="8229600" cy="5668971"/>
          </a:xfrm>
        </p:spPr>
        <p:txBody>
          <a:bodyPr>
            <a:normAutofit lnSpcReduction="10000"/>
          </a:bodyPr>
          <a:lstStyle/>
          <a:p>
            <a:r>
              <a:rPr lang="ru-RU" dirty="0" smtClean="0"/>
              <a:t>Организация в Бурятии  </a:t>
            </a:r>
            <a:r>
              <a:rPr lang="ru-RU" dirty="0" err="1" smtClean="0"/>
              <a:t>пилотных</a:t>
            </a:r>
            <a:r>
              <a:rPr lang="ru-RU" dirty="0" smtClean="0"/>
              <a:t> площадок </a:t>
            </a:r>
            <a:r>
              <a:rPr lang="ru-RU" b="1" dirty="0" smtClean="0"/>
              <a:t>на базе 95 ДОУ</a:t>
            </a:r>
            <a:r>
              <a:rPr lang="ru-RU" dirty="0" smtClean="0"/>
              <a:t>. </a:t>
            </a:r>
          </a:p>
          <a:p>
            <a:endParaRPr lang="ru-RU" dirty="0" smtClean="0"/>
          </a:p>
          <a:p>
            <a:r>
              <a:rPr lang="ru-RU" dirty="0" smtClean="0"/>
              <a:t>Целью деятельности образовательного учреждения является </a:t>
            </a:r>
            <a:r>
              <a:rPr lang="ru-RU" b="1" dirty="0" smtClean="0"/>
              <a:t>формирование </a:t>
            </a:r>
            <a:r>
              <a:rPr lang="ru-RU" b="1" dirty="0" err="1" smtClean="0"/>
              <a:t>билингвальной</a:t>
            </a:r>
            <a:r>
              <a:rPr lang="ru-RU" b="1" dirty="0" smtClean="0"/>
              <a:t>, </a:t>
            </a:r>
            <a:r>
              <a:rPr lang="ru-RU" b="1" dirty="0" err="1" smtClean="0"/>
              <a:t>бикультурной</a:t>
            </a:r>
            <a:r>
              <a:rPr lang="ru-RU" b="1" dirty="0" smtClean="0"/>
              <a:t> личности</a:t>
            </a:r>
            <a:r>
              <a:rPr lang="ru-RU" dirty="0" smtClean="0"/>
              <a:t>, которая заинтересована в сохранении и развитии </a:t>
            </a:r>
            <a:r>
              <a:rPr lang="ru-RU" dirty="0" err="1" smtClean="0"/>
              <a:t>этноисторических</a:t>
            </a:r>
            <a:r>
              <a:rPr lang="ru-RU" dirty="0" smtClean="0"/>
              <a:t> ценностей своего народа, что будет способствовать интеграции в современное многоязычное общество и реализации потенциала бурятского сообщества, послужит основой для успешной социализации ребенка в </a:t>
            </a:r>
            <a:r>
              <a:rPr lang="ru-RU" dirty="0" err="1" smtClean="0"/>
              <a:t>глобализирующемся</a:t>
            </a:r>
            <a:r>
              <a:rPr lang="ru-RU" dirty="0" smtClean="0"/>
              <a:t> мире.</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857232"/>
            <a:ext cx="8329642" cy="5357850"/>
          </a:xfrm>
        </p:spPr>
        <p:txBody>
          <a:bodyPr>
            <a:normAutofit fontScale="92500" lnSpcReduction="20000"/>
          </a:bodyPr>
          <a:lstStyle/>
          <a:p>
            <a:pPr lvl="0"/>
            <a:r>
              <a:rPr lang="ru-RU" dirty="0" smtClean="0"/>
              <a:t>создать условия для всестороннего личностно-ориентированного развития ребенка и изучения им целевого языка в непринужденной, естественной форме;</a:t>
            </a:r>
          </a:p>
          <a:p>
            <a:pPr lvl="0"/>
            <a:r>
              <a:rPr lang="ru-RU" dirty="0" smtClean="0"/>
              <a:t>научить ребенка применять два языка в повседневной жизни (в режимные моменты, в игре, на прогулке, в совместной с воспитателем и самостоятельной деятельности);</a:t>
            </a:r>
          </a:p>
          <a:p>
            <a:pPr lvl="0"/>
            <a:r>
              <a:rPr lang="ru-RU" dirty="0" smtClean="0"/>
              <a:t>использовать оба языка в зависимости от условий коммуникации во всех образовательных областях; </a:t>
            </a:r>
          </a:p>
          <a:p>
            <a:pPr lvl="0"/>
            <a:r>
              <a:rPr lang="ru-RU" dirty="0" smtClean="0"/>
              <a:t>сделать культуру бурятского народа близкой и понятной детям, способствовать развитию творчества на целевом языке с опорой на бурятскую культуру.</a:t>
            </a:r>
          </a:p>
          <a:p>
            <a:endParaRPr lang="ru-RU" dirty="0"/>
          </a:p>
        </p:txBody>
      </p:sp>
      <p:sp>
        <p:nvSpPr>
          <p:cNvPr id="3" name="Заголовок 2"/>
          <p:cNvSpPr>
            <a:spLocks noGrp="1"/>
          </p:cNvSpPr>
          <p:nvPr>
            <p:ph type="title"/>
          </p:nvPr>
        </p:nvSpPr>
        <p:spPr/>
        <p:txBody>
          <a:bodyPr>
            <a:normAutofit fontScale="90000"/>
          </a:bodyPr>
          <a:lstStyle/>
          <a:p>
            <a:r>
              <a:rPr lang="ru-RU" dirty="0" smtClean="0"/>
              <a:t>Задачи:</a:t>
            </a:r>
            <a:br>
              <a:rPr lang="ru-RU" dirty="0" smtClean="0"/>
            </a:b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500042"/>
            <a:ext cx="8229600" cy="5507249"/>
          </a:xfrm>
        </p:spPr>
        <p:txBody>
          <a:bodyPr>
            <a:normAutofit/>
          </a:bodyPr>
          <a:lstStyle/>
          <a:p>
            <a:r>
              <a:rPr lang="ru-RU" dirty="0" smtClean="0"/>
              <a:t>Важнейшими условиями являются </a:t>
            </a:r>
            <a:r>
              <a:rPr lang="ru-RU" b="1" dirty="0" smtClean="0"/>
              <a:t>профессиональная и языковая компетенции воспитателей</a:t>
            </a:r>
            <a:r>
              <a:rPr lang="ru-RU" dirty="0" smtClean="0"/>
              <a:t> в группе.</a:t>
            </a:r>
          </a:p>
          <a:p>
            <a:endParaRPr lang="ru-RU" dirty="0" smtClean="0"/>
          </a:p>
          <a:p>
            <a:pPr>
              <a:buNone/>
            </a:pPr>
            <a:endParaRPr lang="ru-RU" dirty="0" smtClean="0"/>
          </a:p>
          <a:p>
            <a:r>
              <a:rPr lang="ru-RU" dirty="0" smtClean="0"/>
              <a:t> Воспитатель должен овладеть рядом коммуникативно-речевых знаний, умений, навыков и адекватно их применять в различных жизненных ситуациях, знать основные коммуникативные, речевые и этические правила, нормы </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42918"/>
            <a:ext cx="8229600" cy="6000792"/>
          </a:xfrm>
        </p:spPr>
        <p:txBody>
          <a:bodyPr>
            <a:normAutofit/>
          </a:bodyPr>
          <a:lstStyle/>
          <a:p>
            <a:r>
              <a:rPr lang="ru-RU" b="1" dirty="0" smtClean="0"/>
              <a:t>Важно,</a:t>
            </a:r>
            <a:r>
              <a:rPr lang="ru-RU" dirty="0" smtClean="0"/>
              <a:t> чтобы </a:t>
            </a:r>
            <a:r>
              <a:rPr lang="ru-RU" b="1" dirty="0" smtClean="0"/>
              <a:t>количество языка, которое слышат дети, увеличивалось</a:t>
            </a:r>
            <a:r>
              <a:rPr lang="ru-RU" dirty="0" smtClean="0"/>
              <a:t>.</a:t>
            </a:r>
          </a:p>
          <a:p>
            <a:endParaRPr lang="ru-RU" dirty="0" smtClean="0"/>
          </a:p>
          <a:p>
            <a:r>
              <a:rPr lang="ru-RU" u="sng" dirty="0" smtClean="0"/>
              <a:t>Методы и приемы обучения</a:t>
            </a:r>
            <a:r>
              <a:rPr lang="ru-RU" dirty="0" smtClean="0"/>
              <a:t> целевому языку разнообразны. </a:t>
            </a:r>
          </a:p>
          <a:p>
            <a:endParaRPr lang="ru-RU" dirty="0" smtClean="0"/>
          </a:p>
          <a:p>
            <a:r>
              <a:rPr lang="ru-RU" b="1" dirty="0" smtClean="0"/>
              <a:t>Новый речевой материал вводится вначале для понимания, затем для сознатель­ного выбора, для повторения, для использования в игровой ситуации. Это касается всех уровней языка: фонетики, грамматики, лексики.</a:t>
            </a:r>
            <a:endParaRPr lang="ru-RU" dirty="0" smtClean="0"/>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00034" y="285728"/>
            <a:ext cx="8429684" cy="5929354"/>
          </a:xfrm>
        </p:spPr>
        <p:txBody>
          <a:bodyPr>
            <a:normAutofit/>
          </a:bodyPr>
          <a:lstStyle/>
          <a:p>
            <a:r>
              <a:rPr lang="ru-RU" dirty="0" smtClean="0"/>
              <a:t>В режимные моменты используются рутинные формулы и рифмовки, и тогда дети быстро собираются, реагируют на целевой язык. </a:t>
            </a:r>
          </a:p>
          <a:p>
            <a:endParaRPr lang="ru-RU" dirty="0" smtClean="0"/>
          </a:p>
          <a:p>
            <a:r>
              <a:rPr lang="ru-RU" b="1" dirty="0" smtClean="0"/>
              <a:t>Одинаковые рифмовки </a:t>
            </a:r>
            <a:r>
              <a:rPr lang="ru-RU" dirty="0" smtClean="0"/>
              <a:t>используются </a:t>
            </a:r>
            <a:r>
              <a:rPr lang="ru-RU" b="1" dirty="0" smtClean="0"/>
              <a:t>в течение месяца</a:t>
            </a:r>
            <a:r>
              <a:rPr lang="ru-RU" dirty="0" smtClean="0"/>
              <a:t>, а затем </a:t>
            </a:r>
            <a:r>
              <a:rPr lang="ru-RU" b="1" dirty="0" smtClean="0"/>
              <a:t>заменяются новыми.</a:t>
            </a:r>
          </a:p>
          <a:p>
            <a:endParaRPr lang="ru-RU" b="1" dirty="0" smtClean="0"/>
          </a:p>
          <a:p>
            <a:r>
              <a:rPr lang="ru-RU" dirty="0" smtClean="0"/>
              <a:t>Таким образом, ежегодно в течение учебного года ребенок овладевает десятками формул для описания повседневной жизни.</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329642" cy="6357982"/>
          </a:xfrm>
        </p:spPr>
        <p:txBody>
          <a:bodyPr>
            <a:normAutofit fontScale="85000" lnSpcReduction="20000"/>
          </a:bodyPr>
          <a:lstStyle/>
          <a:p>
            <a:r>
              <a:rPr lang="ru-RU" dirty="0" smtClean="0"/>
              <a:t>С детьми устраиваются презентации поделок, выставки, на которых каждый рассказывает о том, что сделал, что принес из дома, что подготовил в группе или вместе с родителями, демонстрируя одновременно способность описывать и рассказывать на целевом языке.</a:t>
            </a:r>
          </a:p>
          <a:p>
            <a:endParaRPr lang="ru-RU" dirty="0" smtClean="0"/>
          </a:p>
          <a:p>
            <a:r>
              <a:rPr lang="ru-RU" dirty="0" smtClean="0"/>
              <a:t>Одновременно ведется </a:t>
            </a:r>
            <a:r>
              <a:rPr lang="ru-RU" b="1" dirty="0" smtClean="0"/>
              <a:t>работа по поддержанию родителей в их желании использовать бурятский язык в домашних условиях. </a:t>
            </a:r>
            <a:r>
              <a:rPr lang="ru-RU" dirty="0" smtClean="0"/>
              <a:t>Сообщество должно также стремиться создать для детей языковую атмосферу вне детских дошкольных учреждений. </a:t>
            </a:r>
          </a:p>
          <a:p>
            <a:endParaRPr lang="ru-RU" dirty="0" smtClean="0"/>
          </a:p>
          <a:p>
            <a:r>
              <a:rPr lang="ru-RU" dirty="0" smtClean="0"/>
              <a:t>Каждая образовательная программа подразумевает подведение мониторинга знаний детей. Диагностика в «языковой группе» проводится в начале и в конце года, и по мере овладения языком для того, чтобы воспитатель мог контролировать понимание речи (например, по итогам изучения какой-то темы из области познавательного развития). </a:t>
            </a: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Дети нашего детского сада “ЮМИ” с двух лет изучают английский язык.</a:t>
            </a:r>
          </a:p>
          <a:p>
            <a:endParaRPr lang="ru-RU" dirty="0" smtClean="0"/>
          </a:p>
          <a:p>
            <a:r>
              <a:rPr lang="ru-RU" dirty="0" smtClean="0"/>
              <a:t>Занятия проводятся по авторской программе </a:t>
            </a:r>
            <a:r>
              <a:rPr lang="ru-RU" dirty="0" err="1" smtClean="0"/>
              <a:t>SmartFox</a:t>
            </a:r>
            <a:r>
              <a:rPr lang="ru-RU" dirty="0" smtClean="0"/>
              <a:t>.</a:t>
            </a:r>
          </a:p>
          <a:p>
            <a:endParaRPr lang="ru-RU" dirty="0" smtClean="0"/>
          </a:p>
          <a:p>
            <a:r>
              <a:rPr lang="ru-RU" b="1" dirty="0" smtClean="0"/>
              <a:t>Два утра в неделю </a:t>
            </a:r>
            <a:r>
              <a:rPr lang="ru-RU" dirty="0" smtClean="0"/>
              <a:t>у детей — “английские”. </a:t>
            </a:r>
            <a:r>
              <a:rPr lang="ru-RU" b="1" dirty="0" smtClean="0"/>
              <a:t>Три часа подряд </a:t>
            </a:r>
            <a:r>
              <a:rPr lang="ru-RU" dirty="0" smtClean="0"/>
              <a:t>мы погружаемся в новую языковую среду.</a:t>
            </a:r>
          </a:p>
          <a:p>
            <a:endParaRPr lang="ru-RU" dirty="0"/>
          </a:p>
        </p:txBody>
      </p:sp>
      <p:sp>
        <p:nvSpPr>
          <p:cNvPr id="3" name="Заголовок 2"/>
          <p:cNvSpPr>
            <a:spLocks noGrp="1"/>
          </p:cNvSpPr>
          <p:nvPr>
            <p:ph type="title"/>
          </p:nvPr>
        </p:nvSpPr>
        <p:spPr>
          <a:xfrm>
            <a:off x="0" y="214290"/>
            <a:ext cx="9215502" cy="1143000"/>
          </a:xfrm>
        </p:spPr>
        <p:txBody>
          <a:bodyPr>
            <a:noAutofit/>
          </a:bodyPr>
          <a:lstStyle/>
          <a:p>
            <a:pPr algn="ctr"/>
            <a:r>
              <a:rPr lang="ru-RU" sz="2800" dirty="0" smtClean="0">
                <a:solidFill>
                  <a:schemeClr val="tx1"/>
                </a:solidFill>
              </a:rPr>
              <a:t>Пример детского сада, </a:t>
            </a:r>
            <a:br>
              <a:rPr lang="ru-RU" sz="2800" dirty="0" smtClean="0">
                <a:solidFill>
                  <a:schemeClr val="tx1"/>
                </a:solidFill>
              </a:rPr>
            </a:br>
            <a:r>
              <a:rPr lang="ru-RU" sz="2800" dirty="0" smtClean="0">
                <a:solidFill>
                  <a:schemeClr val="tx1"/>
                </a:solidFill>
              </a:rPr>
              <a:t>работающего с погружением в английский язык. </a:t>
            </a:r>
            <a:br>
              <a:rPr lang="ru-RU" sz="2800" dirty="0" smtClean="0">
                <a:solidFill>
                  <a:schemeClr val="tx1"/>
                </a:solidFill>
              </a:rPr>
            </a:br>
            <a:endParaRPr lang="ru-RU" sz="28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nSpc>
                <a:spcPct val="150000"/>
              </a:lnSpc>
            </a:pPr>
            <a:r>
              <a:rPr lang="ru-RU" sz="3600" b="1" dirty="0" smtClean="0"/>
              <a:t>Полное погружение</a:t>
            </a:r>
            <a:r>
              <a:rPr lang="ru-RU" sz="3600" dirty="0" smtClean="0"/>
              <a:t> </a:t>
            </a:r>
          </a:p>
          <a:p>
            <a:pPr>
              <a:lnSpc>
                <a:spcPct val="150000"/>
              </a:lnSpc>
            </a:pPr>
            <a:r>
              <a:rPr lang="ru-RU" sz="3600" b="1" dirty="0" smtClean="0"/>
              <a:t>Частичное погружение</a:t>
            </a:r>
          </a:p>
          <a:p>
            <a:pPr>
              <a:lnSpc>
                <a:spcPct val="150000"/>
              </a:lnSpc>
            </a:pPr>
            <a:r>
              <a:rPr lang="ru-RU" sz="3600" b="1" dirty="0" smtClean="0"/>
              <a:t>Двустороннее  погружение</a:t>
            </a:r>
            <a:endParaRPr lang="ru-RU" sz="3600" b="1" dirty="0" smtClean="0"/>
          </a:p>
          <a:p>
            <a:pPr>
              <a:lnSpc>
                <a:spcPct val="150000"/>
              </a:lnSpc>
            </a:pPr>
            <a:r>
              <a:rPr lang="ru-RU" sz="3600" b="1" dirty="0" smtClean="0"/>
              <a:t>Двойное погружение</a:t>
            </a:r>
            <a:r>
              <a:rPr lang="ru-RU" sz="3600" dirty="0" smtClean="0"/>
              <a:t> </a:t>
            </a:r>
            <a:endParaRPr lang="ru-RU" sz="3600" dirty="0"/>
          </a:p>
        </p:txBody>
      </p:sp>
      <p:sp>
        <p:nvSpPr>
          <p:cNvPr id="3" name="Заголовок 2"/>
          <p:cNvSpPr>
            <a:spLocks noGrp="1"/>
          </p:cNvSpPr>
          <p:nvPr>
            <p:ph type="title"/>
          </p:nvPr>
        </p:nvSpPr>
        <p:spPr>
          <a:xfrm>
            <a:off x="457200" y="274638"/>
            <a:ext cx="8686800" cy="1143000"/>
          </a:xfrm>
        </p:spPr>
        <p:txBody>
          <a:bodyPr>
            <a:normAutofit fontScale="90000"/>
          </a:bodyPr>
          <a:lstStyle/>
          <a:p>
            <a:pPr algn="ctr"/>
            <a:r>
              <a:rPr lang="ru-RU" dirty="0" smtClean="0"/>
              <a:t>4 типа </a:t>
            </a:r>
            <a:br>
              <a:rPr lang="ru-RU" dirty="0" smtClean="0"/>
            </a:br>
            <a:r>
              <a:rPr lang="ru-RU" dirty="0" smtClean="0"/>
              <a:t>программ «языкового погружения»</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a:bodyPr>
          <a:lstStyle/>
          <a:p>
            <a:r>
              <a:rPr lang="ru-RU" b="1" dirty="0" smtClean="0"/>
              <a:t>Часть 1 — учебная</a:t>
            </a:r>
            <a:r>
              <a:rPr lang="ru-RU" dirty="0" smtClean="0"/>
              <a:t>. Занятие проходит в игровой форме.</a:t>
            </a:r>
          </a:p>
          <a:p>
            <a:r>
              <a:rPr lang="ru-RU" b="1" dirty="0" smtClean="0"/>
              <a:t>Часть 2 — творческая. </a:t>
            </a:r>
            <a:r>
              <a:rPr lang="ru-RU" dirty="0" smtClean="0"/>
              <a:t>Этот творческий час посвящен созданию рисунка или поделки на изученную тему. Все занятие преподаватель говорит с детьми только на английском языке.</a:t>
            </a:r>
          </a:p>
          <a:p>
            <a:r>
              <a:rPr lang="ru-RU" b="1" dirty="0" smtClean="0"/>
              <a:t>Часть 3 — театральная. </a:t>
            </a:r>
            <a:r>
              <a:rPr lang="ru-RU" dirty="0" smtClean="0"/>
              <a:t>Мы выбираем небольшую сценку, которую детям предстоит разыгрывать в течение нескольких занятий, чтобы потом подготовить отчётное выступление перед родителями</a:t>
            </a:r>
            <a:endParaRPr lang="ru-RU" dirty="0"/>
          </a:p>
        </p:txBody>
      </p:sp>
      <p:sp>
        <p:nvSpPr>
          <p:cNvPr id="3" name="Заголовок 2"/>
          <p:cNvSpPr>
            <a:spLocks noGrp="1"/>
          </p:cNvSpPr>
          <p:nvPr>
            <p:ph type="title"/>
          </p:nvPr>
        </p:nvSpPr>
        <p:spPr/>
        <p:txBody>
          <a:bodyPr>
            <a:normAutofit fontScale="90000"/>
          </a:bodyPr>
          <a:lstStyle/>
          <a:p>
            <a:r>
              <a:rPr lang="ru-RU" sz="3200" dirty="0" smtClean="0"/>
              <a:t>Наше иностранное утро делится на 3 части.</a:t>
            </a:r>
            <a:br>
              <a:rPr lang="ru-RU" sz="3200" dirty="0" smtClean="0"/>
            </a:br>
            <a:endParaRPr lang="ru-RU" sz="3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543956" cy="4525963"/>
          </a:xfrm>
        </p:spPr>
        <p:txBody>
          <a:bodyPr/>
          <a:lstStyle/>
          <a:p>
            <a:r>
              <a:rPr lang="ru-RU" dirty="0" smtClean="0"/>
              <a:t> собираются на прогулку,</a:t>
            </a:r>
          </a:p>
          <a:p>
            <a:r>
              <a:rPr lang="ru-RU" dirty="0" smtClean="0"/>
              <a:t> гуляют, </a:t>
            </a:r>
          </a:p>
          <a:p>
            <a:r>
              <a:rPr lang="ru-RU" dirty="0" smtClean="0"/>
              <a:t> возвращаются</a:t>
            </a:r>
          </a:p>
          <a:p>
            <a:r>
              <a:rPr lang="ru-RU" dirty="0" smtClean="0"/>
              <a:t> и обедают в компании своего преподавателя и чистейшего английского языка, </a:t>
            </a:r>
          </a:p>
          <a:p>
            <a:pPr>
              <a:buNone/>
            </a:pPr>
            <a:r>
              <a:rPr lang="ru-RU" dirty="0" smtClean="0"/>
              <a:t>	</a:t>
            </a:r>
          </a:p>
          <a:p>
            <a:pPr>
              <a:buNone/>
            </a:pPr>
            <a:r>
              <a:rPr lang="ru-RU" dirty="0" smtClean="0"/>
              <a:t>	в процессе приятного времяпрепровождения изучая новую лексику, связанную с одеждой и обувью, играми и движениями, едой и посудой.</a:t>
            </a:r>
          </a:p>
          <a:p>
            <a:endParaRPr lang="ru-RU" dirty="0"/>
          </a:p>
        </p:txBody>
      </p:sp>
      <p:sp>
        <p:nvSpPr>
          <p:cNvPr id="3" name="Заголовок 2"/>
          <p:cNvSpPr>
            <a:spLocks noGrp="1"/>
          </p:cNvSpPr>
          <p:nvPr>
            <p:ph type="title"/>
          </p:nvPr>
        </p:nvSpPr>
        <p:spPr/>
        <p:txBody>
          <a:bodyPr>
            <a:normAutofit/>
          </a:bodyPr>
          <a:lstStyle/>
          <a:p>
            <a:r>
              <a:rPr lang="ru-RU" dirty="0" smtClean="0"/>
              <a:t>В дни погружения – дети</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28596" y="1428736"/>
            <a:ext cx="8229600" cy="4525963"/>
          </a:xfrm>
        </p:spPr>
        <p:txBody>
          <a:bodyPr/>
          <a:lstStyle/>
          <a:p>
            <a:pPr lvl="0"/>
            <a:r>
              <a:rPr lang="ru-RU" dirty="0" err="1" smtClean="0"/>
              <a:t>здоровьесберегающие</a:t>
            </a:r>
            <a:r>
              <a:rPr lang="ru-RU" dirty="0" smtClean="0"/>
              <a:t>  </a:t>
            </a:r>
          </a:p>
          <a:p>
            <a:pPr lvl="0"/>
            <a:r>
              <a:rPr lang="ru-RU" dirty="0" smtClean="0"/>
              <a:t>проектной деятельности</a:t>
            </a:r>
          </a:p>
          <a:p>
            <a:pPr lvl="0"/>
            <a:r>
              <a:rPr lang="ru-RU" dirty="0" err="1" smtClean="0"/>
              <a:t>триз</a:t>
            </a:r>
            <a:endParaRPr lang="ru-RU" dirty="0" smtClean="0"/>
          </a:p>
          <a:p>
            <a:pPr lvl="0"/>
            <a:r>
              <a:rPr lang="ru-RU" dirty="0" smtClean="0"/>
              <a:t>личностно-ориентированные</a:t>
            </a:r>
          </a:p>
          <a:p>
            <a:pPr lvl="0"/>
            <a:r>
              <a:rPr lang="ru-RU" dirty="0" smtClean="0"/>
              <a:t>игровые</a:t>
            </a:r>
          </a:p>
          <a:p>
            <a:pPr lvl="0"/>
            <a:r>
              <a:rPr lang="ru-RU" dirty="0" smtClean="0"/>
              <a:t>информационно-коммуникационные и т.д.</a:t>
            </a:r>
          </a:p>
          <a:p>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Технологии </a:t>
            </a:r>
            <a:br>
              <a:rPr lang="ru-RU" dirty="0" smtClean="0"/>
            </a:br>
            <a:r>
              <a:rPr lang="ru-RU" dirty="0" smtClean="0"/>
              <a:t>в языковом погружении</a:t>
            </a:r>
            <a:br>
              <a:rPr lang="ru-RU" dirty="0" smtClean="0"/>
            </a:b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ctr">
              <a:buNone/>
            </a:pPr>
            <a:r>
              <a:rPr lang="en-US" sz="4800" dirty="0" smtClean="0">
                <a:solidFill>
                  <a:srgbClr val="002060"/>
                </a:solidFill>
              </a:rPr>
              <a:t>h</a:t>
            </a:r>
            <a:r>
              <a:rPr lang="ru-RU" sz="4800" dirty="0" err="1" smtClean="0">
                <a:solidFill>
                  <a:srgbClr val="002060"/>
                </a:solidFill>
              </a:rPr>
              <a:t>айн</a:t>
            </a:r>
            <a:r>
              <a:rPr lang="ru-RU" sz="4800" dirty="0" smtClean="0">
                <a:solidFill>
                  <a:srgbClr val="002060"/>
                </a:solidFill>
              </a:rPr>
              <a:t> </a:t>
            </a:r>
            <a:r>
              <a:rPr lang="ru-RU" sz="4800" dirty="0" err="1" smtClean="0">
                <a:solidFill>
                  <a:srgbClr val="002060"/>
                </a:solidFill>
              </a:rPr>
              <a:t>даа</a:t>
            </a:r>
            <a:r>
              <a:rPr lang="ru-RU" sz="4800" dirty="0" smtClean="0">
                <a:solidFill>
                  <a:srgbClr val="002060"/>
                </a:solidFill>
              </a:rPr>
              <a:t>!</a:t>
            </a:r>
            <a:endParaRPr lang="ru-RU" sz="4800"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914400" y="357142"/>
            <a:ext cx="8229600" cy="6500858"/>
          </a:xfrm>
        </p:spPr>
        <p:txBody>
          <a:bodyPr>
            <a:normAutofit fontScale="92500" lnSpcReduction="20000"/>
          </a:bodyPr>
          <a:lstStyle/>
          <a:p>
            <a:r>
              <a:rPr lang="ru-RU" b="1" dirty="0" smtClean="0"/>
              <a:t>«Полное погружение».</a:t>
            </a:r>
            <a:r>
              <a:rPr lang="ru-RU" dirty="0" smtClean="0"/>
              <a:t> </a:t>
            </a:r>
          </a:p>
          <a:p>
            <a:pPr>
              <a:buNone/>
            </a:pPr>
            <a:r>
              <a:rPr lang="ru-RU" dirty="0" smtClean="0"/>
              <a:t>	Дети изучают все предметы, кроме их родного языка, на английском. </a:t>
            </a:r>
            <a:r>
              <a:rPr lang="ru-RU" b="1" i="1" dirty="0" smtClean="0"/>
              <a:t>Учитель говорит с детьми только на иностранном языке. </a:t>
            </a:r>
            <a:r>
              <a:rPr lang="ru-RU" dirty="0" smtClean="0"/>
              <a:t>Главный принцип: </a:t>
            </a:r>
            <a:r>
              <a:rPr lang="ru-RU" u="sng" dirty="0" smtClean="0"/>
              <a:t>один учитель – один язык</a:t>
            </a:r>
            <a:r>
              <a:rPr lang="ru-RU" dirty="0" smtClean="0"/>
              <a:t>. Данный тип особенно эффективно применять первые несколько месяцев или даже весь первый год. Учителю следует помочь ребенку понимать, что от них требуется, используя язык жестов, наглядные пособия. Как правило, уже через 2–3 недели дети </a:t>
            </a:r>
            <a:r>
              <a:rPr lang="ru-RU" dirty="0" smtClean="0"/>
              <a:t>начинают </a:t>
            </a:r>
            <a:r>
              <a:rPr lang="ru-RU" dirty="0" smtClean="0"/>
              <a:t>понимать команды и обращения к ним  например: </a:t>
            </a:r>
            <a:r>
              <a:rPr lang="ru-RU" dirty="0" err="1" smtClean="0"/>
              <a:t>Sit</a:t>
            </a:r>
            <a:r>
              <a:rPr lang="ru-RU" dirty="0" smtClean="0"/>
              <a:t> </a:t>
            </a:r>
            <a:r>
              <a:rPr lang="ru-RU" dirty="0" err="1" smtClean="0"/>
              <a:t>down</a:t>
            </a:r>
            <a:r>
              <a:rPr lang="ru-RU" dirty="0" smtClean="0"/>
              <a:t>! </a:t>
            </a:r>
            <a:r>
              <a:rPr lang="en-US" dirty="0" smtClean="0"/>
              <a:t>Come here</a:t>
            </a:r>
            <a:r>
              <a:rPr lang="ru-RU" dirty="0" smtClean="0"/>
              <a:t>! </a:t>
            </a:r>
            <a:r>
              <a:rPr lang="en-US" dirty="0" smtClean="0"/>
              <a:t>Open the door please! Look at me! Can I have the ball, please?</a:t>
            </a:r>
            <a:endParaRPr lang="ru-RU" dirty="0" smtClean="0"/>
          </a:p>
          <a:p>
            <a:r>
              <a:rPr lang="ru-RU" b="1" dirty="0" smtClean="0"/>
              <a:t>«Частичное погружение».</a:t>
            </a:r>
          </a:p>
          <a:p>
            <a:pPr>
              <a:buNone/>
            </a:pPr>
            <a:r>
              <a:rPr lang="ru-RU" dirty="0" smtClean="0"/>
              <a:t>	 При данном методе дети могут изучать только </a:t>
            </a:r>
            <a:r>
              <a:rPr lang="ru-RU" b="1" i="1" dirty="0" smtClean="0"/>
              <a:t>часть предметов на английском языке. </a:t>
            </a:r>
            <a:r>
              <a:rPr lang="ru-RU" dirty="0" smtClean="0"/>
              <a:t>Целью этих двух подходов является </a:t>
            </a:r>
            <a:r>
              <a:rPr lang="ru-RU" u="sng" dirty="0" smtClean="0"/>
              <a:t>развитие практических навыков в другом языке без ущерба для родного языка</a:t>
            </a:r>
            <a:r>
              <a:rPr lang="ru-RU" dirty="0" smtClean="0"/>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6286544"/>
          </a:xfrm>
        </p:spPr>
        <p:txBody>
          <a:bodyPr>
            <a:normAutofit fontScale="92500" lnSpcReduction="10000"/>
          </a:bodyPr>
          <a:lstStyle/>
          <a:p>
            <a:r>
              <a:rPr lang="ru-RU" b="1" dirty="0" smtClean="0"/>
              <a:t>«</a:t>
            </a:r>
            <a:r>
              <a:rPr lang="ru-RU" b="1" dirty="0" err="1" smtClean="0"/>
              <a:t>Двустороннеепогружение</a:t>
            </a:r>
            <a:r>
              <a:rPr lang="ru-RU" b="1" dirty="0" smtClean="0"/>
              <a:t>»</a:t>
            </a:r>
            <a:r>
              <a:rPr lang="ru-RU" dirty="0" smtClean="0"/>
              <a:t>. </a:t>
            </a:r>
          </a:p>
          <a:p>
            <a:pPr algn="just">
              <a:buNone/>
            </a:pPr>
            <a:r>
              <a:rPr lang="ru-RU" dirty="0" smtClean="0"/>
              <a:t>	Данный подход подразумевает </a:t>
            </a:r>
            <a:r>
              <a:rPr lang="ru-RU" b="1" u="sng" dirty="0" smtClean="0"/>
              <a:t>объединение</a:t>
            </a:r>
            <a:r>
              <a:rPr lang="ru-RU" dirty="0" smtClean="0"/>
              <a:t> в одну группу детей – </a:t>
            </a:r>
            <a:r>
              <a:rPr lang="ru-RU" b="1" i="1" dirty="0" smtClean="0"/>
              <a:t>носителей языка и детей, изучающих английский, как второй язык</a:t>
            </a:r>
            <a:r>
              <a:rPr lang="ru-RU" dirty="0" smtClean="0"/>
              <a:t>. При этом подходе, как правило, работают </a:t>
            </a:r>
            <a:r>
              <a:rPr lang="ru-RU" b="1" dirty="0" smtClean="0"/>
              <a:t>два учителя, каждый говорящий на одном из языков.</a:t>
            </a:r>
            <a:r>
              <a:rPr lang="ru-RU" dirty="0" smtClean="0"/>
              <a:t> Цель программы в том чтобы обе группы детей стали билингвами через взаимопроникновение языков, культур, литературы, системы письменности.</a:t>
            </a:r>
          </a:p>
          <a:p>
            <a:pPr algn="just">
              <a:buNone/>
            </a:pPr>
            <a:r>
              <a:rPr lang="ru-RU" dirty="0" smtClean="0"/>
              <a:t>		</a:t>
            </a:r>
            <a:r>
              <a:rPr lang="ru-RU" sz="2200" dirty="0" smtClean="0"/>
              <a:t>Под </a:t>
            </a:r>
            <a:r>
              <a:rPr lang="ru-RU" sz="2200" b="1" i="1" dirty="0" smtClean="0"/>
              <a:t>двуязычием (билингвизмом) </a:t>
            </a:r>
            <a:r>
              <a:rPr lang="ru-RU" sz="2200" dirty="0" smtClean="0"/>
              <a:t>понимается способность пользоваться двумя языками в повседневной жизни естественно и регулярно.</a:t>
            </a:r>
          </a:p>
          <a:p>
            <a:endParaRPr lang="ru-RU" dirty="0" smtClean="0"/>
          </a:p>
          <a:p>
            <a:r>
              <a:rPr lang="ru-RU" b="1" dirty="0" smtClean="0"/>
              <a:t>«Двойное погружение»</a:t>
            </a:r>
            <a:r>
              <a:rPr lang="ru-RU" dirty="0" smtClean="0"/>
              <a:t>. Дети изучают два иностранных языка по методу полного погружения.</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Какой бы метод вы ни взять за основу программы, </a:t>
            </a:r>
          </a:p>
          <a:p>
            <a:r>
              <a:rPr lang="ru-RU" dirty="0" smtClean="0"/>
              <a:t>погружение предполагает </a:t>
            </a:r>
            <a:r>
              <a:rPr lang="ru-RU" b="1" dirty="0" smtClean="0"/>
              <a:t>создание языкового пространства, </a:t>
            </a:r>
          </a:p>
          <a:p>
            <a:r>
              <a:rPr lang="ru-RU" dirty="0" smtClean="0"/>
              <a:t>в котором дети будут </a:t>
            </a:r>
            <a:r>
              <a:rPr lang="ru-RU" b="1" dirty="0" smtClean="0"/>
              <a:t>эффективно усваивать </a:t>
            </a:r>
            <a:r>
              <a:rPr lang="ru-RU" dirty="0" smtClean="0"/>
              <a:t>(иностранный) </a:t>
            </a:r>
            <a:r>
              <a:rPr lang="ru-RU" b="1" dirty="0" smtClean="0"/>
              <a:t>язык и активно использовать его</a:t>
            </a:r>
            <a:r>
              <a:rPr lang="ru-RU" dirty="0" smtClean="0"/>
              <a:t>.</a:t>
            </a:r>
          </a:p>
          <a:p>
            <a:endParaRPr lang="ru-RU" dirty="0"/>
          </a:p>
        </p:txBody>
      </p:sp>
      <p:sp>
        <p:nvSpPr>
          <p:cNvPr id="3" name="Заголовок 2"/>
          <p:cNvSpPr>
            <a:spLocks noGrp="1"/>
          </p:cNvSpPr>
          <p:nvPr>
            <p:ph type="title"/>
          </p:nvPr>
        </p:nvSpPr>
        <p:spPr/>
        <p:txBody>
          <a:bodyPr/>
          <a:lstStyle/>
          <a:p>
            <a:pPr algn="ctr"/>
            <a:r>
              <a:rPr lang="ru-RU" dirty="0" smtClean="0"/>
              <a:t>Языковое погружение </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dirty="0" smtClean="0"/>
              <a:t>Детям нужна комфортная учебная среда похожая на ту, в которой они осваивают свой первый язык.</a:t>
            </a:r>
          </a:p>
          <a:p>
            <a:r>
              <a:rPr lang="ru-RU" dirty="0" smtClean="0"/>
              <a:t> Основная задача – сделать</a:t>
            </a:r>
            <a:r>
              <a:rPr lang="ru-RU" b="1" dirty="0" smtClean="0"/>
              <a:t> обучение языку успешным </a:t>
            </a:r>
            <a:r>
              <a:rPr lang="ru-RU" dirty="0" smtClean="0"/>
              <a:t>благодаря его </a:t>
            </a:r>
            <a:r>
              <a:rPr lang="ru-RU" u="sng" dirty="0" smtClean="0"/>
              <a:t>включению</a:t>
            </a:r>
            <a:r>
              <a:rPr lang="ru-RU" dirty="0" smtClean="0"/>
              <a:t> </a:t>
            </a:r>
            <a:r>
              <a:rPr lang="ru-RU" b="1" dirty="0" smtClean="0"/>
              <a:t>в целенаправленную, содержательную, интересную для ребенка деятельность</a:t>
            </a:r>
            <a:r>
              <a:rPr lang="ru-RU" dirty="0" smtClean="0"/>
              <a:t>.</a:t>
            </a:r>
          </a:p>
          <a:p>
            <a:endParaRPr lang="ru-RU" dirty="0" smtClean="0"/>
          </a:p>
          <a:p>
            <a:r>
              <a:rPr lang="ru-RU" sz="1500" i="1" dirty="0" err="1" smtClean="0"/>
              <a:t>Лаурен</a:t>
            </a:r>
            <a:r>
              <a:rPr lang="ru-RU" sz="1500" i="1" dirty="0" smtClean="0"/>
              <a:t> К. Школа с языковым погружением. К истории вопроса; под общ. ред. К. </a:t>
            </a:r>
            <a:r>
              <a:rPr lang="ru-RU" sz="1500" i="1" dirty="0" err="1" smtClean="0"/>
              <a:t>Лаурена</a:t>
            </a:r>
            <a:r>
              <a:rPr lang="ru-RU" sz="1500" i="1" dirty="0" smtClean="0"/>
              <a:t> // Методика языкового погружения: используй язык с удовольствием. – </a:t>
            </a:r>
            <a:r>
              <a:rPr lang="ru-RU" sz="1500" i="1" dirty="0" err="1" smtClean="0"/>
              <a:t>Вааса</a:t>
            </a:r>
            <a:r>
              <a:rPr lang="ru-RU" sz="1500" i="1" dirty="0" smtClean="0"/>
              <a:t>, 1992. – С. 12.</a:t>
            </a:r>
          </a:p>
          <a:p>
            <a:r>
              <a:rPr lang="ru-RU" sz="1500" i="1" dirty="0" err="1" smtClean="0"/>
              <a:t>Йоуни</a:t>
            </a:r>
            <a:r>
              <a:rPr lang="ru-RU" sz="1500" i="1" dirty="0" smtClean="0"/>
              <a:t> </a:t>
            </a:r>
            <a:r>
              <a:rPr lang="ru-RU" sz="1500" i="1" dirty="0" err="1" smtClean="0"/>
              <a:t>Сиркия</a:t>
            </a:r>
            <a:r>
              <a:rPr lang="ru-RU" sz="1500" i="1" dirty="0" smtClean="0"/>
              <a:t>, Хельсинки, Финляндия</a:t>
            </a:r>
          </a:p>
          <a:p>
            <a:endParaRPr lang="ru-RU" dirty="0"/>
          </a:p>
        </p:txBody>
      </p:sp>
      <p:sp>
        <p:nvSpPr>
          <p:cNvPr id="3" name="Заголовок 2"/>
          <p:cNvSpPr>
            <a:spLocks noGrp="1"/>
          </p:cNvSpPr>
          <p:nvPr>
            <p:ph type="title"/>
          </p:nvPr>
        </p:nvSpPr>
        <p:spPr/>
        <p:txBody>
          <a:bodyPr/>
          <a:lstStyle/>
          <a:p>
            <a:r>
              <a:rPr lang="ru-RU" dirty="0" smtClean="0"/>
              <a:t>Зарубежные исследователи</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6429396"/>
          </a:xfrm>
        </p:spPr>
        <p:txBody>
          <a:bodyPr>
            <a:normAutofit/>
          </a:bodyPr>
          <a:lstStyle/>
          <a:p>
            <a:pPr>
              <a:lnSpc>
                <a:spcPct val="150000"/>
              </a:lnSpc>
            </a:pPr>
            <a:r>
              <a:rPr lang="ru-RU" dirty="0" smtClean="0"/>
              <a:t>В  силу своей </a:t>
            </a:r>
            <a:r>
              <a:rPr lang="ru-RU" b="1" dirty="0" smtClean="0"/>
              <a:t>продолжительности и устойчивости языковая среда в образовательном учреждении и дома </a:t>
            </a:r>
            <a:r>
              <a:rPr lang="ru-RU" dirty="0" smtClean="0"/>
              <a:t>«является гораздо более </a:t>
            </a:r>
            <a:r>
              <a:rPr lang="ru-RU" b="1" dirty="0" smtClean="0"/>
              <a:t>существенной</a:t>
            </a:r>
            <a:r>
              <a:rPr lang="ru-RU" dirty="0" smtClean="0"/>
              <a:t> для становления </a:t>
            </a:r>
            <a:r>
              <a:rPr lang="ru-RU" b="1" dirty="0" smtClean="0"/>
              <a:t>вербального поведения</a:t>
            </a:r>
            <a:r>
              <a:rPr lang="ru-RU" dirty="0" smtClean="0"/>
              <a:t>, чем эффективные, но краткие интеракции на занятиях» (Протасова, Родина 2011: 152). </a:t>
            </a:r>
          </a:p>
          <a:p>
            <a:endParaRPr lang="ru-RU" dirty="0" smtClean="0"/>
          </a:p>
          <a:p>
            <a:pPr algn="r">
              <a:buNone/>
            </a:pPr>
            <a:r>
              <a:rPr lang="ru-RU" sz="1800" i="1" dirty="0" smtClean="0"/>
              <a:t>	Протасова, Е. Ю. </a:t>
            </a:r>
            <a:r>
              <a:rPr lang="ru-RU" sz="1800" i="1" dirty="0" err="1" smtClean="0"/>
              <a:t>Многоязычие</a:t>
            </a:r>
            <a:r>
              <a:rPr lang="ru-RU" sz="1800" i="1" dirty="0" smtClean="0"/>
              <a:t> в детском возрасте / Е. Ю. Протасова, Н. М. Родина. – СПб : Зла­тоуст, 2011. – 276 с.</a:t>
            </a:r>
            <a:endParaRPr lang="ru-RU" sz="1800"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ctr">
              <a:buNone/>
            </a:pPr>
            <a:r>
              <a:rPr lang="ru-RU" u="sng" dirty="0" smtClean="0"/>
              <a:t>если подается</a:t>
            </a:r>
          </a:p>
          <a:p>
            <a:endParaRPr lang="ru-RU" dirty="0" smtClean="0"/>
          </a:p>
          <a:p>
            <a:r>
              <a:rPr lang="ru-RU" dirty="0" smtClean="0"/>
              <a:t> </a:t>
            </a:r>
            <a:r>
              <a:rPr lang="ru-RU" b="1" dirty="0" smtClean="0"/>
              <a:t>в специально подготовленной для них форме, </a:t>
            </a:r>
          </a:p>
          <a:p>
            <a:endParaRPr lang="ru-RU" b="1" dirty="0" smtClean="0"/>
          </a:p>
          <a:p>
            <a:r>
              <a:rPr lang="ru-RU" b="1" dirty="0" smtClean="0"/>
              <a:t>приспособлен к их нуждам так, </a:t>
            </a:r>
          </a:p>
          <a:p>
            <a:endParaRPr lang="ru-RU" b="1" dirty="0" smtClean="0"/>
          </a:p>
          <a:p>
            <a:r>
              <a:rPr lang="ru-RU" b="1" dirty="0" smtClean="0"/>
              <a:t>чтобы дети могли выделять </a:t>
            </a:r>
            <a:r>
              <a:rPr lang="ru-RU" b="1" u="sng" dirty="0" smtClean="0"/>
              <a:t>формальные и прагматические характеристики речи</a:t>
            </a:r>
            <a:r>
              <a:rPr lang="ru-RU" b="1" dirty="0" smtClean="0"/>
              <a:t>.</a:t>
            </a:r>
            <a:r>
              <a:rPr lang="ru-RU" dirty="0" smtClean="0"/>
              <a:t> </a:t>
            </a:r>
          </a:p>
          <a:p>
            <a:endParaRPr lang="ru-RU" dirty="0"/>
          </a:p>
        </p:txBody>
      </p:sp>
      <p:sp>
        <p:nvSpPr>
          <p:cNvPr id="3" name="Заголовок 2"/>
          <p:cNvSpPr>
            <a:spLocks noGrp="1"/>
          </p:cNvSpPr>
          <p:nvPr>
            <p:ph type="title"/>
          </p:nvPr>
        </p:nvSpPr>
        <p:spPr/>
        <p:txBody>
          <a:bodyPr>
            <a:normAutofit fontScale="90000"/>
          </a:bodyPr>
          <a:lstStyle/>
          <a:p>
            <a:r>
              <a:rPr lang="ru-RU" dirty="0" smtClean="0"/>
              <a:t>Овладение речевым материалом второго языка</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57</TotalTime>
  <Words>1400</Words>
  <Application>Microsoft Office PowerPoint</Application>
  <PresentationFormat>Экран (4:3)</PresentationFormat>
  <Paragraphs>150</Paragraphs>
  <Slides>33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Открытая</vt:lpstr>
      <vt:lpstr>Технологии языкового погружения  для развития родной бурятской речи дошкольников:  создание билингвальной/трилинвальной развивающей среды </vt:lpstr>
      <vt:lpstr>Погружение </vt:lpstr>
      <vt:lpstr>4 типа  программ «языкового погружения»</vt:lpstr>
      <vt:lpstr>Презентация PowerPoint</vt:lpstr>
      <vt:lpstr>Презентация PowerPoint</vt:lpstr>
      <vt:lpstr>Языковое погружение </vt:lpstr>
      <vt:lpstr>Зарубежные исследователи</vt:lpstr>
      <vt:lpstr>Презентация PowerPoint</vt:lpstr>
      <vt:lpstr>Овладение речевым материалом второго языка</vt:lpstr>
      <vt:lpstr>Построение  языкового погружения</vt:lpstr>
      <vt:lpstr>Центральной фигурой </vt:lpstr>
      <vt:lpstr>Профессиональные требования </vt:lpstr>
      <vt:lpstr>Метод «языкового гнезда»</vt:lpstr>
      <vt:lpstr>Новая Зеландия </vt:lpstr>
      <vt:lpstr>Языковое гнездо </vt:lpstr>
      <vt:lpstr>Целью «языкового гнезда» </vt:lpstr>
      <vt:lpstr>Презентация PowerPoint</vt:lpstr>
      <vt:lpstr>Технология обучения дошкольников   «Языковое гнездо»  (на материале мокшанского языка)  </vt:lpstr>
      <vt:lpstr>Презентация PowerPoint</vt:lpstr>
      <vt:lpstr>Презентация PowerPoint</vt:lpstr>
      <vt:lpstr>Презентация PowerPoint</vt:lpstr>
      <vt:lpstr>В результате участия в программе «Языковое гнездо» ребенок (из опыта мокшанского языка): </vt:lpstr>
      <vt:lpstr>Презентация PowerPoint</vt:lpstr>
      <vt:lpstr>Задачи: </vt:lpstr>
      <vt:lpstr>Презентация PowerPoint</vt:lpstr>
      <vt:lpstr>Презентация PowerPoint</vt:lpstr>
      <vt:lpstr>Презентация PowerPoint</vt:lpstr>
      <vt:lpstr>Презентация PowerPoint</vt:lpstr>
      <vt:lpstr>Пример детского сада,  работающего с погружением в английский язык.  </vt:lpstr>
      <vt:lpstr>Наше иностранное утро делится на 3 части. </vt:lpstr>
      <vt:lpstr>В дни погружения – дети</vt:lpstr>
      <vt:lpstr>Технологии  в языковом погружении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Технологии языкового погружения для развития родной бурятской речи дошкольников: создание билингвальной/трилинвальной развивающей среды </dc:title>
  <dc:creator>1</dc:creator>
  <cp:lastModifiedBy>user</cp:lastModifiedBy>
  <cp:revision>83</cp:revision>
  <dcterms:created xsi:type="dcterms:W3CDTF">2019-05-16T17:55:44Z</dcterms:created>
  <dcterms:modified xsi:type="dcterms:W3CDTF">2021-02-02T01:58:16Z</dcterms:modified>
</cp:coreProperties>
</file>