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6" d="100"/>
          <a:sy n="56" d="100"/>
        </p:scale>
        <p:origin x="-130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wrap="none" lIns="0" tIns="0" rIns="0" bIns="0"/>
          <a:lstStyle/>
          <a:p>
            <a:r>
              <a:rPr lang="ru-RU"/>
              <a:t>Для правки формата примечаний щелкните мышью</a:t>
            </a:r>
            <a:endParaRPr/>
          </a:p>
        </p:txBody>
      </p:sp>
      <p:sp>
        <p:nvSpPr>
          <p:cNvPr id="43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wrap="none" lIns="0" tIns="0" rIns="0" bIns="0"/>
          <a:lstStyle/>
          <a:p>
            <a:r>
              <a:rPr lang="ru-RU"/>
              <a:t>&lt;заголовок&gt;</a:t>
            </a:r>
            <a:endParaRPr/>
          </a:p>
        </p:txBody>
      </p:sp>
      <p:sp>
        <p:nvSpPr>
          <p:cNvPr id="44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wrap="none" lIns="0" tIns="0" rIns="0" bIns="0"/>
          <a:lstStyle/>
          <a:p>
            <a:pPr algn="r"/>
            <a:r>
              <a:rPr lang="ru-RU"/>
              <a:t>&lt;дата/время&gt;</a:t>
            </a:r>
            <a:endParaRPr/>
          </a:p>
        </p:txBody>
      </p:sp>
      <p:sp>
        <p:nvSpPr>
          <p:cNvPr id="45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wrap="none" lIns="0" tIns="0" rIns="0" bIns="0" anchor="b"/>
          <a:lstStyle/>
          <a:p>
            <a:r>
              <a:rPr lang="ru-RU"/>
              <a:t>&lt;нижний колонтитул&gt;</a:t>
            </a:r>
            <a:endParaRPr/>
          </a:p>
        </p:txBody>
      </p:sp>
      <p:sp>
        <p:nvSpPr>
          <p:cNvPr id="46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wrap="none" lIns="0" tIns="0" rIns="0" bIns="0" anchor="b"/>
          <a:lstStyle/>
          <a:p>
            <a:pPr algn="r"/>
            <a:fld id="{CB3B5F82-CB47-4556-8AB6-5AC700FEB407}" type="slidenum">
              <a:rPr lang="ru-RU"/>
              <a:pPr algn="r"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3880" cy="4112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02" name="CustomShape 2"/>
          <p:cNvSpPr/>
          <p:nvPr/>
        </p:nvSpPr>
        <p:spPr>
          <a:xfrm>
            <a:off x="3884760" y="8685360"/>
            <a:ext cx="2969280" cy="4546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b"/>
          <a:lstStyle/>
          <a:p>
            <a:pPr algn="r">
              <a:lnSpc>
                <a:spcPct val="100000"/>
              </a:lnSpc>
            </a:pPr>
            <a:fld id="{32E37F87-3471-439B-911E-88FC004199DF}" type="slidenum">
              <a:rPr lang="ru-RU" sz="1200">
                <a:solidFill>
                  <a:srgbClr val="000000"/>
                </a:solidFill>
                <a:latin typeface="+mn-lt"/>
                <a:ea typeface="+mn-ea"/>
              </a:rPr>
              <a:pPr algn="r">
                <a:lnSpc>
                  <a:spcPct val="100000"/>
                </a:lnSpc>
              </a:pPr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8229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4673520" y="36817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6" name="PlaceHolder 5"/>
          <p:cNvSpPr>
            <a:spLocks noGrp="1"/>
          </p:cNvSpPr>
          <p:nvPr>
            <p:ph type="body"/>
          </p:nvPr>
        </p:nvSpPr>
        <p:spPr>
          <a:xfrm>
            <a:off x="457200" y="36817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40" name="Рисунок 3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92520" y="3681360"/>
            <a:ext cx="2377440" cy="1896840"/>
          </a:xfrm>
          <a:prstGeom prst="rect">
            <a:avLst/>
          </a:prstGeom>
          <a:ln>
            <a:noFill/>
          </a:ln>
        </p:spPr>
      </p:pic>
      <p:pic>
        <p:nvPicPr>
          <p:cNvPr id="41" name="Рисунок 4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76200" y="3681360"/>
            <a:ext cx="2377440" cy="18968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9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4673520" y="36817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8" name="PlaceHolder 4"/>
          <p:cNvSpPr>
            <a:spLocks noGrp="1"/>
          </p:cNvSpPr>
          <p:nvPr>
            <p:ph type="body"/>
          </p:nvPr>
        </p:nvSpPr>
        <p:spPr>
          <a:xfrm>
            <a:off x="457200" y="3681720"/>
            <a:ext cx="822852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stomShape 1"/>
          <p:cNvSpPr/>
          <p:nvPr/>
        </p:nvSpPr>
        <p:spPr>
          <a:xfrm>
            <a:off x="228600" y="228600"/>
            <a:ext cx="8693280" cy="2466360"/>
          </a:xfrm>
          <a:prstGeom prst="roundRect">
            <a:avLst>
              <a:gd name="adj" fmla="val 3362"/>
            </a:avLst>
          </a:prstGeom>
          <a:gradFill>
            <a:gsLst>
              <a:gs pos="0">
                <a:srgbClr val="0293E0"/>
              </a:gs>
              <a:gs pos="100000">
                <a:srgbClr val="83D3FE"/>
              </a:gs>
            </a:gsLst>
            <a:lin ang="5400000"/>
          </a:gradFill>
          <a:ln w="15840">
            <a:noFill/>
          </a:ln>
        </p:spPr>
      </p:sp>
      <p:sp>
        <p:nvSpPr>
          <p:cNvPr id="9" name="CustomShape 2"/>
          <p:cNvSpPr/>
          <p:nvPr/>
        </p:nvSpPr>
        <p:spPr>
          <a:xfrm>
            <a:off x="6047280" y="1824480"/>
            <a:ext cx="2873880" cy="711360"/>
          </a:xfrm>
          <a:prstGeom prst="rect">
            <a:avLst/>
          </a:prstGeom>
          <a:solidFill>
            <a:srgbClr val="C6E7FC"/>
          </a:solidFill>
          <a:ln w="9360">
            <a:noFill/>
          </a:ln>
        </p:spPr>
      </p:sp>
      <p:sp>
        <p:nvSpPr>
          <p:cNvPr id="2" name="CustomShape 3"/>
          <p:cNvSpPr/>
          <p:nvPr/>
        </p:nvSpPr>
        <p:spPr>
          <a:xfrm>
            <a:off x="2619360" y="1696320"/>
            <a:ext cx="5541840" cy="847440"/>
          </a:xfrm>
          <a:prstGeom prst="rect">
            <a:avLst/>
          </a:prstGeom>
          <a:solidFill>
            <a:srgbClr val="C6E7FC"/>
          </a:solidFill>
          <a:ln w="9360">
            <a:noFill/>
          </a:ln>
        </p:spPr>
      </p:sp>
      <p:sp>
        <p:nvSpPr>
          <p:cNvPr id="3" name="CustomShape 4"/>
          <p:cNvSpPr/>
          <p:nvPr/>
        </p:nvSpPr>
        <p:spPr>
          <a:xfrm>
            <a:off x="2828880" y="1708560"/>
            <a:ext cx="5465520" cy="77184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</p:sp>
      <p:sp>
        <p:nvSpPr>
          <p:cNvPr id="4" name="CustomShape 5"/>
          <p:cNvSpPr/>
          <p:nvPr/>
        </p:nvSpPr>
        <p:spPr>
          <a:xfrm>
            <a:off x="5609520" y="1694880"/>
            <a:ext cx="3305520" cy="64908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</p:sp>
      <p:sp>
        <p:nvSpPr>
          <p:cNvPr id="5" name="CustomShape 6"/>
          <p:cNvSpPr/>
          <p:nvPr/>
        </p:nvSpPr>
        <p:spPr>
          <a:xfrm>
            <a:off x="211680" y="1679400"/>
            <a:ext cx="8721000" cy="1327320"/>
          </a:xfrm>
          <a:prstGeom prst="rect">
            <a:avLst/>
          </a:prstGeom>
          <a:solidFill>
            <a:srgbClr val="FFFFFF"/>
          </a:solidFill>
          <a:ln w="9360">
            <a:noFill/>
          </a:ln>
        </p:spPr>
      </p:sp>
      <p:sp>
        <p:nvSpPr>
          <p:cNvPr id="6" name="PlaceHolder 7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r>
              <a:rPr lang="ru-RU"/>
              <a:t>Для правки текста заголовка щелкните мышью</a:t>
            </a:r>
            <a:endParaRPr/>
          </a:p>
        </p:txBody>
      </p:sp>
      <p:sp>
        <p:nvSpPr>
          <p:cNvPr id="7" name="PlaceHolder 8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buSzPct val="25000"/>
              <a:buFont typeface="StarSymbol"/>
              <a:buChar char=""/>
            </a:pPr>
            <a:r>
              <a:rPr lang="ru-RU"/>
              <a:t>Для правки структуры щелкните мышью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ru-RU"/>
              <a:t>Второй уровень структуры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ru-RU"/>
              <a:t>Третий уровень структуры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ru-RU"/>
              <a:t>Четвёртый уровень структуры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ru-RU"/>
              <a:t>Пятый уровень структуры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ru-RU"/>
              <a:t>Шестой уровень структуры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ru-RU"/>
              <a:t>Седьмой уровень структуры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CustomShape 1"/>
          <p:cNvSpPr/>
          <p:nvPr/>
        </p:nvSpPr>
        <p:spPr>
          <a:xfrm>
            <a:off x="2000160" y="1000080"/>
            <a:ext cx="6927120" cy="51235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600" b="1">
                <a:solidFill>
                  <a:srgbClr val="000000"/>
                </a:solidFill>
                <a:latin typeface="Candara"/>
                <a:ea typeface="DejaVu Sans"/>
              </a:rPr>
              <a:t> </a:t>
            </a:r>
            <a:r>
              <a:rPr lang="ru-RU" sz="2600" b="1">
                <a:solidFill>
                  <a:srgbClr val="073E87"/>
                </a:solidFill>
                <a:latin typeface="Candara"/>
                <a:ea typeface="DejaVu Sans"/>
              </a:rPr>
              <a:t> </a:t>
            </a:r>
            <a:r>
              <a:rPr lang="ru-RU" sz="1900" b="1">
                <a:solidFill>
                  <a:srgbClr val="06436B"/>
                </a:solidFill>
                <a:latin typeface="Candara"/>
                <a:ea typeface="DejaVu Sans"/>
              </a:rPr>
              <a:t>МАДОУ «Золотой ключик» Еравнинского района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r>
              <a:rPr lang="ru-RU" sz="2400" b="1" i="1">
                <a:solidFill>
                  <a:srgbClr val="06436B"/>
                </a:solidFill>
                <a:latin typeface="Candara"/>
                <a:ea typeface="DejaVu Sans"/>
              </a:rPr>
              <a:t>Тема работы: 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3200" b="1" i="1">
                <a:solidFill>
                  <a:srgbClr val="06436B"/>
                </a:solidFill>
                <a:latin typeface="Candara"/>
                <a:ea typeface="DejaVu Sans"/>
              </a:rPr>
              <a:t>«Какая она… Ая-ганга?»</a:t>
            </a:r>
            <a:endParaRPr/>
          </a:p>
          <a:p>
            <a:pPr>
              <a:lnSpc>
                <a:spcPct val="100000"/>
              </a:lnSpc>
            </a:pPr>
            <a:r>
              <a:rPr lang="ru-RU" sz="3200">
                <a:solidFill>
                  <a:srgbClr val="06436B"/>
                </a:solidFill>
                <a:latin typeface="Candara"/>
                <a:ea typeface="DejaVu Sans"/>
              </a:rPr>
              <a:t>     </a:t>
            </a:r>
            <a:endParaRPr/>
          </a:p>
          <a:p>
            <a:pPr algn="r">
              <a:lnSpc>
                <a:spcPct val="100000"/>
              </a:lnSpc>
            </a:pPr>
            <a:endParaRPr/>
          </a:p>
          <a:p>
            <a:pPr algn="r">
              <a:lnSpc>
                <a:spcPct val="100000"/>
              </a:lnSpc>
            </a:pPr>
            <a:endParaRPr/>
          </a:p>
          <a:p>
            <a:pPr algn="r">
              <a:lnSpc>
                <a:spcPct val="100000"/>
              </a:lnSpc>
            </a:pPr>
            <a:endParaRPr/>
          </a:p>
          <a:p>
            <a:pPr algn="r">
              <a:lnSpc>
                <a:spcPct val="100000"/>
              </a:lnSpc>
            </a:pPr>
            <a:r>
              <a:rPr lang="ru-RU" sz="1700" b="1">
                <a:solidFill>
                  <a:srgbClr val="06436B"/>
                </a:solidFill>
                <a:latin typeface="Candara"/>
                <a:ea typeface="DejaVu Sans"/>
              </a:rPr>
              <a:t> Выполнила: Атутова Ирина, 5 лет</a:t>
            </a:r>
            <a:endParaRPr/>
          </a:p>
          <a:p>
            <a:pPr algn="r">
              <a:lnSpc>
                <a:spcPct val="100000"/>
              </a:lnSpc>
            </a:pPr>
            <a:r>
              <a:rPr lang="ru-RU" sz="1700" b="1">
                <a:solidFill>
                  <a:srgbClr val="06436B"/>
                </a:solidFill>
                <a:latin typeface="Candara"/>
                <a:ea typeface="DejaVu Sans"/>
              </a:rPr>
              <a:t>Руководитель: Цыренова Ц.Д.</a:t>
            </a:r>
            <a:endParaRPr/>
          </a:p>
          <a:p>
            <a:pPr algn="r">
              <a:lnSpc>
                <a:spcPct val="100000"/>
              </a:lnSpc>
            </a:pPr>
            <a:endParaRPr/>
          </a:p>
          <a:p>
            <a:pPr algn="r">
              <a:lnSpc>
                <a:spcPct val="100000"/>
              </a:lnSpc>
            </a:pPr>
            <a:endParaRPr/>
          </a:p>
          <a:p>
            <a:pPr algn="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r>
              <a:rPr lang="ru-RU" sz="2000" b="1">
                <a:solidFill>
                  <a:srgbClr val="2D83F4"/>
                </a:solidFill>
                <a:latin typeface="Candara"/>
                <a:ea typeface="DejaVu Sans"/>
              </a:rPr>
              <a:t>с.Сосново-Озерское, 2015 год</a:t>
            </a:r>
            <a:endParaRPr/>
          </a:p>
        </p:txBody>
      </p:sp>
      <p:sp>
        <p:nvSpPr>
          <p:cNvPr id="48" name="CustomShape 2"/>
          <p:cNvSpPr/>
          <p:nvPr/>
        </p:nvSpPr>
        <p:spPr>
          <a:xfrm>
            <a:off x="1571760" y="338400"/>
            <a:ext cx="6712560" cy="7308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b="1">
                <a:solidFill>
                  <a:srgbClr val="052E65"/>
                </a:solidFill>
                <a:latin typeface="Candara"/>
                <a:ea typeface="DejaVu Sans"/>
              </a:rPr>
              <a:t>Конкурс творческих детско-родительских исследований и проектов «Маленький исследователь -2015»</a:t>
            </a:r>
            <a:endParaRPr/>
          </a:p>
        </p:txBody>
      </p:sp>
      <p:pic>
        <p:nvPicPr>
          <p:cNvPr id="49" name="Picture 2"/>
          <p:cNvPicPr/>
          <p:nvPr/>
        </p:nvPicPr>
        <p:blipFill>
          <a:blip r:embed="rId3" cstate="print"/>
          <a:srcRect l="9272" t="28436" r="36537" b="5030"/>
          <a:stretch>
            <a:fillRect/>
          </a:stretch>
        </p:blipFill>
        <p:spPr>
          <a:xfrm>
            <a:off x="285840" y="2214720"/>
            <a:ext cx="2732040" cy="4140720"/>
          </a:xfrm>
          <a:prstGeom prst="rect">
            <a:avLst/>
          </a:prstGeom>
          <a:ln w="88920">
            <a:solidFill>
              <a:srgbClr val="FFFFFF"/>
            </a:solidFill>
            <a:miter/>
          </a:ln>
        </p:spPr>
      </p:pic>
      <p:pic>
        <p:nvPicPr>
          <p:cNvPr id="50" name="Picture 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956720" y="0"/>
            <a:ext cx="1184760" cy="997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CustomShape 1"/>
          <p:cNvSpPr/>
          <p:nvPr/>
        </p:nvSpPr>
        <p:spPr>
          <a:xfrm>
            <a:off x="323640" y="404640"/>
            <a:ext cx="8494560" cy="57189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2800" b="1" i="1">
                <a:solidFill>
                  <a:srgbClr val="000000"/>
                </a:solidFill>
                <a:latin typeface="Candara"/>
                <a:ea typeface="DejaVu Sans"/>
              </a:rPr>
              <a:t>Мы должны гордиться 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2800" b="1" i="1">
                <a:solidFill>
                  <a:srgbClr val="000000"/>
                </a:solidFill>
                <a:latin typeface="Candara"/>
                <a:ea typeface="DejaVu Sans"/>
              </a:rPr>
              <a:t>Своим Родным краем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2800" b="1" i="1">
                <a:solidFill>
                  <a:srgbClr val="000000"/>
                </a:solidFill>
                <a:latin typeface="Candara"/>
                <a:ea typeface="DejaVu Sans"/>
              </a:rPr>
              <a:t>и любить ее!</a:t>
            </a: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r>
              <a:rPr lang="ru-RU" sz="2800" b="1" i="1">
                <a:solidFill>
                  <a:srgbClr val="000000"/>
                </a:solidFill>
                <a:latin typeface="Candara"/>
                <a:ea typeface="DejaVu Sans"/>
              </a:rPr>
              <a:t>Любить свою природу - это, значит беречь ее.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4400" b="1" i="1">
                <a:solidFill>
                  <a:srgbClr val="000000"/>
                </a:solidFill>
                <a:latin typeface="Candara"/>
                <a:ea typeface="DejaVu Sans"/>
              </a:rPr>
              <a:t>Берегите природу Родного края.</a:t>
            </a: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endParaRPr/>
          </a:p>
        </p:txBody>
      </p:sp>
      <p:pic>
        <p:nvPicPr>
          <p:cNvPr id="98" name="Picture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72240" y="0"/>
            <a:ext cx="1365840" cy="1149840"/>
          </a:xfrm>
          <a:prstGeom prst="rect">
            <a:avLst/>
          </a:prstGeom>
          <a:ln>
            <a:noFill/>
          </a:ln>
        </p:spPr>
      </p:pic>
      <p:pic>
        <p:nvPicPr>
          <p:cNvPr id="99" name="Рисунок 9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3240" y="216000"/>
            <a:ext cx="1832760" cy="1712802"/>
          </a:xfrm>
          <a:prstGeom prst="rect">
            <a:avLst/>
          </a:prstGeom>
          <a:ln>
            <a:noFill/>
          </a:ln>
        </p:spPr>
      </p:pic>
      <p:pic>
        <p:nvPicPr>
          <p:cNvPr id="100" name="Рисунок 9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096000" y="3412080"/>
            <a:ext cx="2592000" cy="31399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CustomShape 1"/>
          <p:cNvSpPr/>
          <p:nvPr/>
        </p:nvSpPr>
        <p:spPr>
          <a:xfrm>
            <a:off x="428760" y="285840"/>
            <a:ext cx="7849440" cy="58377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400">
                <a:solidFill>
                  <a:srgbClr val="073E87"/>
                </a:solidFill>
                <a:latin typeface="Candara"/>
                <a:ea typeface="DejaVu Sans"/>
              </a:rPr>
              <a:t>                        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3200" b="1">
                <a:solidFill>
                  <a:srgbClr val="000000"/>
                </a:solidFill>
                <a:latin typeface="Candara"/>
                <a:ea typeface="DejaVu Sans"/>
              </a:rPr>
              <a:t>    </a:t>
            </a:r>
            <a:r>
              <a:rPr lang="ru-RU" sz="3200" b="1">
                <a:solidFill>
                  <a:srgbClr val="C00000"/>
                </a:solidFill>
                <a:latin typeface="Candara"/>
                <a:ea typeface="DejaVu Sans"/>
              </a:rPr>
              <a:t>Мой край родной, моя Еравна! </a:t>
            </a:r>
            <a:endParaRPr/>
          </a:p>
          <a:p>
            <a:pPr algn="just">
              <a:lnSpc>
                <a:spcPct val="100000"/>
              </a:lnSpc>
            </a:pPr>
            <a:r>
              <a:rPr lang="ru-RU" sz="2400" b="1">
                <a:solidFill>
                  <a:srgbClr val="000000"/>
                </a:solidFill>
                <a:latin typeface="Candara"/>
                <a:ea typeface="DejaVu Sans"/>
              </a:rPr>
              <a:t>    Природа Еравны очень красива. Очаровывают людей просторы широких степей, плавно переходящие в невысокие горы и многочисленные ее голубые озера. На этих просторах, в сухих степях растет трава с мелкими голубоватыми цветами. Буряты ее называют звучным, красивым словом «Ая-ганга». 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r>
              <a:rPr lang="ru-RU" sz="2400" b="1">
                <a:solidFill>
                  <a:srgbClr val="C00000"/>
                </a:solidFill>
                <a:latin typeface="Candara"/>
                <a:ea typeface="DejaVu Sans"/>
              </a:rPr>
              <a:t>      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pic>
        <p:nvPicPr>
          <p:cNvPr id="52" name="Picture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80000" y="3600000"/>
            <a:ext cx="2375280" cy="1871280"/>
          </a:xfrm>
          <a:prstGeom prst="rect">
            <a:avLst/>
          </a:prstGeom>
          <a:ln>
            <a:noFill/>
          </a:ln>
        </p:spPr>
      </p:pic>
      <p:pic>
        <p:nvPicPr>
          <p:cNvPr id="53" name="Picture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72000" y="4896000"/>
            <a:ext cx="2426400" cy="1825920"/>
          </a:xfrm>
          <a:prstGeom prst="rect">
            <a:avLst/>
          </a:prstGeom>
          <a:ln>
            <a:noFill/>
          </a:ln>
        </p:spPr>
      </p:pic>
      <p:pic>
        <p:nvPicPr>
          <p:cNvPr id="54" name="Picture 5"/>
          <p:cNvPicPr/>
          <p:nvPr/>
        </p:nvPicPr>
        <p:blipFill>
          <a:blip r:embed="rId4" cstate="print"/>
          <a:stretch>
            <a:fillRect/>
          </a:stretch>
        </p:blipFill>
        <p:spPr>
          <a:xfrm rot="10800000">
            <a:off x="7360560" y="0"/>
            <a:ext cx="1783440" cy="1383480"/>
          </a:xfrm>
          <a:prstGeom prst="rect">
            <a:avLst/>
          </a:prstGeom>
          <a:ln>
            <a:noFill/>
          </a:ln>
        </p:spPr>
      </p:pic>
      <p:pic>
        <p:nvPicPr>
          <p:cNvPr id="55" name="Picture 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29840" y="3744000"/>
            <a:ext cx="2377440" cy="1926360"/>
          </a:xfrm>
          <a:prstGeom prst="rect">
            <a:avLst/>
          </a:prstGeom>
          <a:ln>
            <a:noFill/>
          </a:ln>
        </p:spPr>
      </p:pic>
      <p:pic>
        <p:nvPicPr>
          <p:cNvPr id="56" name="Picture 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1640520" cy="1392840"/>
          </a:xfrm>
          <a:prstGeom prst="rect">
            <a:avLst/>
          </a:prstGeom>
          <a:ln>
            <a:noFill/>
          </a:ln>
        </p:spPr>
      </p:pic>
      <p:pic>
        <p:nvPicPr>
          <p:cNvPr id="57" name="Picture 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560000" y="5540760"/>
            <a:ext cx="1584720" cy="1316520"/>
          </a:xfrm>
          <a:prstGeom prst="rect">
            <a:avLst/>
          </a:prstGeom>
          <a:ln>
            <a:noFill/>
          </a:ln>
        </p:spPr>
      </p:pic>
      <p:pic>
        <p:nvPicPr>
          <p:cNvPr id="58" name="Рисунок 5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421240" y="3140640"/>
            <a:ext cx="3506040" cy="2258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CustomShape 1"/>
          <p:cNvSpPr/>
          <p:nvPr/>
        </p:nvSpPr>
        <p:spPr>
          <a:xfrm>
            <a:off x="214200" y="1714320"/>
            <a:ext cx="8713080" cy="44092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ru-RU" sz="3200" b="1">
                <a:solidFill>
                  <a:srgbClr val="217436"/>
                </a:solidFill>
                <a:latin typeface="Candara"/>
                <a:ea typeface="DejaVu Sans"/>
              </a:rPr>
              <a:t>                                         Ая-ганга — лекарственное</a:t>
            </a:r>
            <a:endParaRPr/>
          </a:p>
          <a:p>
            <a:pPr algn="just">
              <a:lnSpc>
                <a:spcPct val="100000"/>
              </a:lnSpc>
            </a:pPr>
            <a:r>
              <a:rPr lang="ru-RU" sz="3200" b="1">
                <a:solidFill>
                  <a:srgbClr val="217436"/>
                </a:solidFill>
                <a:latin typeface="Candara"/>
                <a:ea typeface="DejaVu Sans"/>
              </a:rPr>
              <a:t>                                         растение. Мы их порой</a:t>
            </a:r>
            <a:endParaRPr/>
          </a:p>
          <a:p>
            <a:pPr algn="just">
              <a:lnSpc>
                <a:spcPct val="100000"/>
              </a:lnSpc>
            </a:pPr>
            <a:r>
              <a:rPr lang="ru-RU" sz="3200" b="1">
                <a:solidFill>
                  <a:srgbClr val="217436"/>
                </a:solidFill>
                <a:latin typeface="Candara"/>
                <a:ea typeface="DejaVu Sans"/>
              </a:rPr>
              <a:t>                                         не замечаем, и напрасно: </a:t>
            </a:r>
            <a:endParaRPr/>
          </a:p>
          <a:p>
            <a:pPr algn="just">
              <a:lnSpc>
                <a:spcPct val="100000"/>
              </a:lnSpc>
            </a:pPr>
            <a:r>
              <a:rPr lang="ru-RU" sz="3200" b="1">
                <a:solidFill>
                  <a:srgbClr val="217436"/>
                </a:solidFill>
                <a:latin typeface="Candara"/>
                <a:ea typeface="DejaVu Sans"/>
              </a:rPr>
              <a:t>                                         их нужно знать и уметь</a:t>
            </a:r>
            <a:endParaRPr/>
          </a:p>
          <a:p>
            <a:pPr algn="just">
              <a:lnSpc>
                <a:spcPct val="100000"/>
              </a:lnSpc>
            </a:pPr>
            <a:r>
              <a:rPr lang="ru-RU" sz="3200" b="1">
                <a:solidFill>
                  <a:srgbClr val="217436"/>
                </a:solidFill>
                <a:latin typeface="Candara"/>
                <a:ea typeface="DejaVu Sans"/>
              </a:rPr>
              <a:t>                                         ими пользоваться. </a:t>
            </a:r>
            <a:endParaRPr/>
          </a:p>
        </p:txBody>
      </p:sp>
      <p:sp>
        <p:nvSpPr>
          <p:cNvPr id="60" name="CustomShape 2"/>
          <p:cNvSpPr/>
          <p:nvPr/>
        </p:nvSpPr>
        <p:spPr>
          <a:xfrm>
            <a:off x="457200" y="338400"/>
            <a:ext cx="8227080" cy="8020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3200" b="1">
                <a:solidFill>
                  <a:srgbClr val="C00000"/>
                </a:solidFill>
                <a:latin typeface="Candara"/>
                <a:ea typeface="DejaVu Sans"/>
              </a:rPr>
              <a:t>Актуальность  моей  темы:</a:t>
            </a:r>
            <a:endParaRPr/>
          </a:p>
        </p:txBody>
      </p:sp>
      <p:pic>
        <p:nvPicPr>
          <p:cNvPr id="61" name="Picture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75640" y="0"/>
            <a:ext cx="1365840" cy="1149840"/>
          </a:xfrm>
          <a:prstGeom prst="rect">
            <a:avLst/>
          </a:prstGeom>
          <a:ln>
            <a:noFill/>
          </a:ln>
        </p:spPr>
      </p:pic>
      <p:pic>
        <p:nvPicPr>
          <p:cNvPr id="62" name="Рисунок 6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40000" y="4320000"/>
            <a:ext cx="3199320" cy="2230920"/>
          </a:xfrm>
          <a:prstGeom prst="rect">
            <a:avLst/>
          </a:prstGeom>
          <a:ln>
            <a:noFill/>
          </a:ln>
        </p:spPr>
      </p:pic>
      <p:pic>
        <p:nvPicPr>
          <p:cNvPr id="63" name="Рисунок 6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16000" y="1872000"/>
            <a:ext cx="3166920" cy="23029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CustomShape 1"/>
          <p:cNvSpPr/>
          <p:nvPr/>
        </p:nvSpPr>
        <p:spPr>
          <a:xfrm>
            <a:off x="285840" y="214200"/>
            <a:ext cx="8604360" cy="59094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2000" i="1">
                <a:solidFill>
                  <a:srgbClr val="073E87"/>
                </a:solidFill>
                <a:latin typeface="Arial Black"/>
                <a:ea typeface="DejaVu Sans"/>
              </a:rPr>
              <a:t>  Стихотворение бурятского поэта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 sz="2000" i="1">
                <a:solidFill>
                  <a:srgbClr val="073E87"/>
                </a:solidFill>
                <a:latin typeface="Arial Black"/>
                <a:ea typeface="DejaVu Sans"/>
              </a:rPr>
              <a:t>Дондок Улзытуева</a:t>
            </a: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</a:pPr>
            <a:r>
              <a:rPr lang="ru-RU" sz="2000" i="1">
                <a:solidFill>
                  <a:srgbClr val="073E87"/>
                </a:solidFill>
                <a:latin typeface="Arial Black"/>
                <a:ea typeface="DejaVu Sans"/>
              </a:rPr>
              <a:t>                             </a:t>
            </a:r>
            <a:r>
              <a:rPr lang="ru-RU" sz="1400" i="1">
                <a:solidFill>
                  <a:srgbClr val="073E87"/>
                </a:solidFill>
                <a:latin typeface="Arial Black"/>
                <a:ea typeface="DejaVu Sans"/>
              </a:rPr>
              <a:t>Вы слыхали когда-нибудь о траве голубой «Ая-ганга»?</a:t>
            </a:r>
            <a:endParaRPr/>
          </a:p>
          <a:p>
            <a:pPr>
              <a:lnSpc>
                <a:spcPct val="100000"/>
              </a:lnSpc>
            </a:pPr>
            <a:r>
              <a:rPr lang="ru-RU" sz="1400" i="1">
                <a:solidFill>
                  <a:srgbClr val="073E87"/>
                </a:solidFill>
                <a:latin typeface="Arial Black"/>
                <a:ea typeface="DejaVu Sans"/>
              </a:rPr>
              <a:t>                                            Ее имя – как отзвук старинного медного гонга,</a:t>
            </a:r>
            <a:endParaRPr/>
          </a:p>
          <a:p>
            <a:pPr>
              <a:lnSpc>
                <a:spcPct val="100000"/>
              </a:lnSpc>
            </a:pPr>
            <a:r>
              <a:rPr lang="ru-RU" sz="1400" i="1">
                <a:solidFill>
                  <a:srgbClr val="073E87"/>
                </a:solidFill>
                <a:latin typeface="Arial Black"/>
                <a:ea typeface="DejaVu Sans"/>
              </a:rPr>
              <a:t>                                             У нее суховатые колкие стебли,</a:t>
            </a:r>
            <a:endParaRPr/>
          </a:p>
          <a:p>
            <a:pPr>
              <a:lnSpc>
                <a:spcPct val="100000"/>
              </a:lnSpc>
            </a:pPr>
            <a:r>
              <a:rPr lang="ru-RU" sz="1400" i="1">
                <a:solidFill>
                  <a:srgbClr val="073E87"/>
                </a:solidFill>
                <a:latin typeface="Arial Black"/>
                <a:ea typeface="DejaVu Sans"/>
              </a:rPr>
              <a:t>                                            От нее синеватые наши бурятские степи.</a:t>
            </a:r>
            <a:endParaRPr/>
          </a:p>
          <a:p>
            <a:pPr>
              <a:lnSpc>
                <a:spcPct val="100000"/>
              </a:lnSpc>
            </a:pPr>
            <a:r>
              <a:rPr lang="ru-RU" sz="1400" i="1">
                <a:solidFill>
                  <a:srgbClr val="073E87"/>
                </a:solidFill>
                <a:latin typeface="Arial Black"/>
                <a:ea typeface="DejaVu Sans"/>
              </a:rPr>
              <a:t>                                            Есть обычай такой – обживая жилище свое,</a:t>
            </a:r>
            <a:endParaRPr/>
          </a:p>
          <a:p>
            <a:pPr>
              <a:lnSpc>
                <a:spcPct val="100000"/>
              </a:lnSpc>
            </a:pPr>
            <a:r>
              <a:rPr lang="ru-RU" sz="1400" i="1">
                <a:solidFill>
                  <a:srgbClr val="073E87"/>
                </a:solidFill>
                <a:latin typeface="Arial Black"/>
                <a:ea typeface="DejaVu Sans"/>
              </a:rPr>
              <a:t>                                            Скотовод зажигает у входа в жилище ее,</a:t>
            </a:r>
            <a:endParaRPr/>
          </a:p>
          <a:p>
            <a:pPr>
              <a:lnSpc>
                <a:spcPct val="100000"/>
              </a:lnSpc>
            </a:pPr>
            <a:r>
              <a:rPr lang="ru-RU" sz="1400" i="1">
                <a:solidFill>
                  <a:srgbClr val="073E87"/>
                </a:solidFill>
                <a:latin typeface="Arial Black"/>
                <a:ea typeface="DejaVu Sans"/>
              </a:rPr>
              <a:t>                                            И пока он сидит, с гостями беседуя,</a:t>
            </a:r>
            <a:endParaRPr/>
          </a:p>
          <a:p>
            <a:pPr>
              <a:lnSpc>
                <a:spcPct val="100000"/>
              </a:lnSpc>
            </a:pPr>
            <a:r>
              <a:rPr lang="ru-RU" sz="1400" i="1">
                <a:solidFill>
                  <a:srgbClr val="073E87"/>
                </a:solidFill>
                <a:latin typeface="Arial Black"/>
                <a:ea typeface="DejaVu Sans"/>
              </a:rPr>
              <a:t>                                            Ая-ганга курится дымом бессмертия.</a:t>
            </a:r>
            <a:endParaRPr/>
          </a:p>
          <a:p>
            <a:pPr>
              <a:lnSpc>
                <a:spcPct val="100000"/>
              </a:lnSpc>
            </a:pPr>
            <a:r>
              <a:rPr lang="ru-RU" sz="1400" i="1">
                <a:solidFill>
                  <a:srgbClr val="073E87"/>
                </a:solidFill>
                <a:latin typeface="Arial Black"/>
                <a:ea typeface="DejaVu Sans"/>
              </a:rPr>
              <a:t>                                            Дым и горек до слез, дым и сладок до слез.</a:t>
            </a:r>
            <a:endParaRPr/>
          </a:p>
          <a:p>
            <a:pPr>
              <a:lnSpc>
                <a:spcPct val="100000"/>
              </a:lnSpc>
            </a:pPr>
            <a:r>
              <a:rPr lang="ru-RU" sz="1400" i="1">
                <a:solidFill>
                  <a:srgbClr val="073E87"/>
                </a:solidFill>
                <a:latin typeface="Arial Black"/>
                <a:ea typeface="DejaVu Sans"/>
              </a:rPr>
              <a:t>                                            Посмотрите, я вам Ая-ганга принес.</a:t>
            </a:r>
            <a:endParaRPr/>
          </a:p>
          <a:p>
            <a:pPr>
              <a:lnSpc>
                <a:spcPct val="100000"/>
              </a:lnSpc>
            </a:pPr>
            <a:r>
              <a:rPr lang="ru-RU" sz="1400" i="1">
                <a:solidFill>
                  <a:srgbClr val="073E87"/>
                </a:solidFill>
                <a:latin typeface="Arial Black"/>
                <a:ea typeface="DejaVu Sans"/>
              </a:rPr>
              <a:t>                                            По страницам рассыпал я эту траву,</a:t>
            </a:r>
            <a:endParaRPr/>
          </a:p>
          <a:p>
            <a:pPr>
              <a:lnSpc>
                <a:spcPct val="100000"/>
              </a:lnSpc>
            </a:pPr>
            <a:r>
              <a:rPr lang="ru-RU" sz="1400" i="1">
                <a:solidFill>
                  <a:srgbClr val="073E87"/>
                </a:solidFill>
                <a:latin typeface="Arial Black"/>
                <a:ea typeface="DejaVu Sans"/>
              </a:rPr>
              <a:t>                                            В этом запахе – то, чем дышу и живу.</a:t>
            </a:r>
            <a:endParaRPr/>
          </a:p>
          <a:p>
            <a:pPr>
              <a:lnSpc>
                <a:spcPct val="100000"/>
              </a:lnSpc>
            </a:pPr>
            <a:r>
              <a:rPr lang="ru-RU" sz="1400">
                <a:solidFill>
                  <a:srgbClr val="000000"/>
                </a:solidFill>
                <a:latin typeface="Candara"/>
                <a:ea typeface="DejaVu Sans"/>
              </a:rPr>
              <a:t> </a:t>
            </a:r>
            <a:endParaRPr/>
          </a:p>
        </p:txBody>
      </p:sp>
      <p:pic>
        <p:nvPicPr>
          <p:cNvPr id="65" name="Picture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72240" y="0"/>
            <a:ext cx="1365840" cy="1149840"/>
          </a:xfrm>
          <a:prstGeom prst="rect">
            <a:avLst/>
          </a:prstGeom>
          <a:ln>
            <a:noFill/>
          </a:ln>
        </p:spPr>
      </p:pic>
      <p:pic>
        <p:nvPicPr>
          <p:cNvPr id="66" name="Рисунок 6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57120" y="1571760"/>
            <a:ext cx="2418840" cy="1917360"/>
          </a:xfrm>
          <a:prstGeom prst="rect">
            <a:avLst/>
          </a:prstGeom>
          <a:ln>
            <a:noFill/>
          </a:ln>
        </p:spPr>
      </p:pic>
      <p:pic>
        <p:nvPicPr>
          <p:cNvPr id="67" name="Рисунок 6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28760" y="4032000"/>
            <a:ext cx="2373840" cy="1798920"/>
          </a:xfrm>
          <a:prstGeom prst="rect">
            <a:avLst/>
          </a:prstGeom>
          <a:ln>
            <a:noFill/>
          </a:ln>
        </p:spPr>
      </p:pic>
      <p:pic>
        <p:nvPicPr>
          <p:cNvPr id="68" name="Рисунок 6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643200" y="4071960"/>
            <a:ext cx="2157840" cy="1797840"/>
          </a:xfrm>
          <a:prstGeom prst="rect">
            <a:avLst/>
          </a:prstGeom>
          <a:ln>
            <a:noFill/>
          </a:ln>
        </p:spPr>
      </p:pic>
      <p:pic>
        <p:nvPicPr>
          <p:cNvPr id="69" name="Рисунок 6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786280" y="4071960"/>
            <a:ext cx="2085840" cy="17978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Рисунок 6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4360" y="1728000"/>
            <a:ext cx="2375640" cy="2376000"/>
          </a:xfrm>
          <a:prstGeom prst="rect">
            <a:avLst/>
          </a:prstGeom>
          <a:ln>
            <a:noFill/>
          </a:ln>
        </p:spPr>
      </p:pic>
      <p:pic>
        <p:nvPicPr>
          <p:cNvPr id="71" name="Рисунок 7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336000" y="1936080"/>
            <a:ext cx="2422800" cy="2167920"/>
          </a:xfrm>
          <a:prstGeom prst="rect">
            <a:avLst/>
          </a:prstGeom>
          <a:ln>
            <a:noFill/>
          </a:ln>
        </p:spPr>
      </p:pic>
      <p:pic>
        <p:nvPicPr>
          <p:cNvPr id="72" name="Рисунок 7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4360" y="4312080"/>
            <a:ext cx="2375640" cy="2095920"/>
          </a:xfrm>
          <a:prstGeom prst="rect">
            <a:avLst/>
          </a:prstGeom>
          <a:ln>
            <a:noFill/>
          </a:ln>
        </p:spPr>
      </p:pic>
      <p:pic>
        <p:nvPicPr>
          <p:cNvPr id="73" name="Рисунок 7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664000" y="2736000"/>
            <a:ext cx="3454920" cy="2446920"/>
          </a:xfrm>
          <a:prstGeom prst="rect">
            <a:avLst/>
          </a:prstGeom>
          <a:ln>
            <a:noFill/>
          </a:ln>
        </p:spPr>
      </p:pic>
      <p:pic>
        <p:nvPicPr>
          <p:cNvPr id="74" name="Рисунок 7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408000" y="4392000"/>
            <a:ext cx="2376000" cy="2086920"/>
          </a:xfrm>
          <a:prstGeom prst="rect">
            <a:avLst/>
          </a:prstGeom>
          <a:ln>
            <a:noFill/>
          </a:ln>
        </p:spPr>
      </p:pic>
      <p:sp>
        <p:nvSpPr>
          <p:cNvPr id="75" name="TextShape 1"/>
          <p:cNvSpPr txBox="1"/>
          <p:nvPr/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r>
              <a:rPr lang="ru-RU"/>
              <a:t>Нарисую-ка  я,  «Ая-гангу»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CustomShape 1"/>
          <p:cNvSpPr/>
          <p:nvPr/>
        </p:nvSpPr>
        <p:spPr>
          <a:xfrm>
            <a:off x="457200" y="338400"/>
            <a:ext cx="8227080" cy="12502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3600" b="1">
                <a:solidFill>
                  <a:srgbClr val="000000"/>
                </a:solidFill>
                <a:latin typeface="Candara"/>
                <a:ea typeface="DejaVu Sans"/>
              </a:rPr>
              <a:t>Практическое применение: </a:t>
            </a:r>
            <a:endParaRPr/>
          </a:p>
        </p:txBody>
      </p:sp>
      <p:pic>
        <p:nvPicPr>
          <p:cNvPr id="77" name="Picture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7120" y="1857240"/>
            <a:ext cx="3623760" cy="3212280"/>
          </a:xfrm>
          <a:prstGeom prst="rect">
            <a:avLst/>
          </a:prstGeom>
          <a:ln>
            <a:noFill/>
          </a:ln>
        </p:spPr>
      </p:pic>
      <p:sp>
        <p:nvSpPr>
          <p:cNvPr id="78" name="CustomShape 2"/>
          <p:cNvSpPr/>
          <p:nvPr/>
        </p:nvSpPr>
        <p:spPr>
          <a:xfrm>
            <a:off x="4071960" y="2000160"/>
            <a:ext cx="4783680" cy="26478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800" b="1">
                <a:solidFill>
                  <a:srgbClr val="000000"/>
                </a:solidFill>
                <a:latin typeface="Times New Roman"/>
                <a:ea typeface="DejaVu Sans"/>
              </a:rPr>
              <a:t>Ая-ганга… Когда слышишь это слово,</a:t>
            </a:r>
            <a:endParaRPr/>
          </a:p>
          <a:p>
            <a:pPr>
              <a:lnSpc>
                <a:spcPct val="100000"/>
              </a:lnSpc>
            </a:pPr>
            <a:r>
              <a:rPr lang="ru-RU" sz="2800" b="1">
                <a:solidFill>
                  <a:srgbClr val="000000"/>
                </a:solidFill>
                <a:latin typeface="Times New Roman"/>
                <a:ea typeface="DejaVu Sans"/>
              </a:rPr>
              <a:t> уже ощущаешь ее запах. </a:t>
            </a:r>
            <a:endParaRPr/>
          </a:p>
          <a:p>
            <a:pPr>
              <a:lnSpc>
                <a:spcPct val="100000"/>
              </a:lnSpc>
            </a:pPr>
            <a:r>
              <a:rPr lang="ru-RU" sz="2800" b="1">
                <a:solidFill>
                  <a:srgbClr val="000000"/>
                </a:solidFill>
                <a:latin typeface="Times New Roman"/>
                <a:ea typeface="DejaVu Sans"/>
              </a:rPr>
              <a:t>Я хочу, чтобы Вы вместе со мной  </a:t>
            </a:r>
            <a:endParaRPr/>
          </a:p>
          <a:p>
            <a:pPr>
              <a:lnSpc>
                <a:spcPct val="100000"/>
              </a:lnSpc>
            </a:pPr>
            <a:r>
              <a:rPr lang="ru-RU" sz="2800" b="1">
                <a:solidFill>
                  <a:srgbClr val="000000"/>
                </a:solidFill>
                <a:latin typeface="Times New Roman"/>
                <a:ea typeface="DejaVu Sans"/>
              </a:rPr>
              <a:t>прошлись по этим местам.</a:t>
            </a:r>
            <a:endParaRPr/>
          </a:p>
        </p:txBody>
      </p:sp>
      <p:pic>
        <p:nvPicPr>
          <p:cNvPr id="79" name="Picture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72240" y="0"/>
            <a:ext cx="1365840" cy="11498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Picture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6000" y="288000"/>
            <a:ext cx="3639240" cy="3094560"/>
          </a:xfrm>
          <a:prstGeom prst="rect">
            <a:avLst/>
          </a:prstGeom>
          <a:ln>
            <a:noFill/>
          </a:ln>
        </p:spPr>
      </p:pic>
      <p:sp>
        <p:nvSpPr>
          <p:cNvPr id="81" name="CustomShape 1"/>
          <p:cNvSpPr/>
          <p:nvPr/>
        </p:nvSpPr>
        <p:spPr>
          <a:xfrm>
            <a:off x="4000320" y="428760"/>
            <a:ext cx="4426560" cy="25254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3200" b="1">
                <a:solidFill>
                  <a:srgbClr val="000000"/>
                </a:solidFill>
                <a:latin typeface="Candara"/>
                <a:ea typeface="DejaVu Sans"/>
              </a:rPr>
              <a:t>После сбора траву </a:t>
            </a:r>
            <a:endParaRPr/>
          </a:p>
          <a:p>
            <a:pPr>
              <a:lnSpc>
                <a:spcPct val="100000"/>
              </a:lnSpc>
            </a:pPr>
            <a:r>
              <a:rPr lang="ru-RU" sz="3200" b="1">
                <a:solidFill>
                  <a:srgbClr val="000000"/>
                </a:solidFill>
                <a:latin typeface="Candara"/>
                <a:ea typeface="DejaVu Sans"/>
              </a:rPr>
              <a:t>обязательно нужно </a:t>
            </a:r>
            <a:endParaRPr/>
          </a:p>
          <a:p>
            <a:pPr>
              <a:lnSpc>
                <a:spcPct val="100000"/>
              </a:lnSpc>
            </a:pPr>
            <a:r>
              <a:rPr lang="ru-RU" sz="3200" b="1">
                <a:solidFill>
                  <a:srgbClr val="000000"/>
                </a:solidFill>
                <a:latin typeface="Candara"/>
                <a:ea typeface="DejaVu Sans"/>
              </a:rPr>
              <a:t> высушить и разложить в мешочки. Хранится она очень долго.</a:t>
            </a:r>
            <a:endParaRPr/>
          </a:p>
        </p:txBody>
      </p:sp>
      <p:pic>
        <p:nvPicPr>
          <p:cNvPr id="82" name="Picture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72240" y="0"/>
            <a:ext cx="1365840" cy="1149840"/>
          </a:xfrm>
          <a:prstGeom prst="rect">
            <a:avLst/>
          </a:prstGeom>
          <a:ln>
            <a:noFill/>
          </a:ln>
        </p:spPr>
      </p:pic>
      <p:pic>
        <p:nvPicPr>
          <p:cNvPr id="83" name="Рисунок 8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320000" y="3096000"/>
            <a:ext cx="4318560" cy="3454560"/>
          </a:xfrm>
          <a:prstGeom prst="rect">
            <a:avLst/>
          </a:prstGeom>
          <a:ln>
            <a:noFill/>
          </a:ln>
        </p:spPr>
      </p:pic>
      <p:pic>
        <p:nvPicPr>
          <p:cNvPr id="84" name="Рисунок 8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88000" y="3600000"/>
            <a:ext cx="3559320" cy="29772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CustomShape 1"/>
          <p:cNvSpPr/>
          <p:nvPr/>
        </p:nvSpPr>
        <p:spPr>
          <a:xfrm>
            <a:off x="871920" y="2675520"/>
            <a:ext cx="7405920" cy="34480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400" b="1">
                <a:solidFill>
                  <a:srgbClr val="2862AA"/>
                </a:solidFill>
                <a:latin typeface="Candara"/>
                <a:ea typeface="DejaVu Sans"/>
              </a:rPr>
              <a:t>   </a:t>
            </a:r>
            <a:endParaRPr/>
          </a:p>
        </p:txBody>
      </p:sp>
      <p:sp>
        <p:nvSpPr>
          <p:cNvPr id="86" name="CustomShape 2"/>
          <p:cNvSpPr/>
          <p:nvPr/>
        </p:nvSpPr>
        <p:spPr>
          <a:xfrm>
            <a:off x="457200" y="338400"/>
            <a:ext cx="8227080" cy="1250280"/>
          </a:xfrm>
          <a:prstGeom prst="rect">
            <a:avLst/>
          </a:prstGeom>
          <a:noFill/>
          <a:ln>
            <a:noFill/>
          </a:ln>
        </p:spPr>
      </p:sp>
      <p:pic>
        <p:nvPicPr>
          <p:cNvPr id="87" name="Picture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72240" y="0"/>
            <a:ext cx="1365840" cy="1149840"/>
          </a:xfrm>
          <a:prstGeom prst="rect">
            <a:avLst/>
          </a:prstGeom>
          <a:ln>
            <a:noFill/>
          </a:ln>
        </p:spPr>
      </p:pic>
      <p:sp>
        <p:nvSpPr>
          <p:cNvPr id="88" name="CustomShape 3"/>
          <p:cNvSpPr/>
          <p:nvPr/>
        </p:nvSpPr>
        <p:spPr>
          <a:xfrm>
            <a:off x="360000" y="425880"/>
            <a:ext cx="7270560" cy="130068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600" b="1">
                <a:solidFill>
                  <a:srgbClr val="2862AA"/>
                </a:solidFill>
                <a:latin typeface="Candara"/>
                <a:ea typeface="DejaVu Sans"/>
              </a:rPr>
              <a:t>Ая-ганга полезна при простудных заболеваниях,</a:t>
            </a:r>
            <a:endParaRPr/>
          </a:p>
          <a:p>
            <a:pPr>
              <a:lnSpc>
                <a:spcPct val="100000"/>
              </a:lnSpc>
            </a:pPr>
            <a:r>
              <a:rPr lang="ru-RU" sz="2600" b="1">
                <a:solidFill>
                  <a:srgbClr val="2862AA"/>
                </a:solidFill>
                <a:latin typeface="Candara"/>
                <a:ea typeface="DejaVu Sans"/>
              </a:rPr>
              <a:t>помогает от кашля. </a:t>
            </a:r>
            <a:endParaRPr/>
          </a:p>
        </p:txBody>
      </p:sp>
      <p:pic>
        <p:nvPicPr>
          <p:cNvPr id="89" name="Рисунок 8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04000" y="1787760"/>
            <a:ext cx="3664800" cy="2820240"/>
          </a:xfrm>
          <a:prstGeom prst="rect">
            <a:avLst/>
          </a:prstGeom>
          <a:ln>
            <a:noFill/>
          </a:ln>
        </p:spPr>
      </p:pic>
      <p:pic>
        <p:nvPicPr>
          <p:cNvPr id="90" name="Рисунок 8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681440" y="1797480"/>
            <a:ext cx="3814560" cy="2806560"/>
          </a:xfrm>
          <a:prstGeom prst="rect">
            <a:avLst/>
          </a:prstGeom>
          <a:ln>
            <a:noFill/>
          </a:ln>
        </p:spPr>
      </p:pic>
      <p:pic>
        <p:nvPicPr>
          <p:cNvPr id="91" name="Рисунок 9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520000" y="3888000"/>
            <a:ext cx="3415320" cy="2806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CustomShape 1"/>
          <p:cNvSpPr/>
          <p:nvPr/>
        </p:nvSpPr>
        <p:spPr>
          <a:xfrm>
            <a:off x="871920" y="2675520"/>
            <a:ext cx="7405920" cy="34480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400" b="1">
                <a:solidFill>
                  <a:srgbClr val="2862AA"/>
                </a:solidFill>
                <a:latin typeface="Candara"/>
                <a:ea typeface="DejaVu Sans"/>
              </a:rPr>
              <a:t>    </a:t>
            </a:r>
            <a:endParaRPr/>
          </a:p>
        </p:txBody>
      </p:sp>
      <p:sp>
        <p:nvSpPr>
          <p:cNvPr id="93" name="CustomShape 2"/>
          <p:cNvSpPr/>
          <p:nvPr/>
        </p:nvSpPr>
        <p:spPr>
          <a:xfrm>
            <a:off x="457200" y="338400"/>
            <a:ext cx="8227080" cy="1250280"/>
          </a:xfrm>
          <a:prstGeom prst="rect">
            <a:avLst/>
          </a:prstGeom>
          <a:noFill/>
          <a:ln>
            <a:noFill/>
          </a:ln>
        </p:spPr>
      </p:sp>
      <p:pic>
        <p:nvPicPr>
          <p:cNvPr id="94" name="Picture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72240" y="0"/>
            <a:ext cx="1365840" cy="1149840"/>
          </a:xfrm>
          <a:prstGeom prst="rect">
            <a:avLst/>
          </a:prstGeom>
          <a:ln>
            <a:noFill/>
          </a:ln>
        </p:spPr>
      </p:pic>
      <p:sp>
        <p:nvSpPr>
          <p:cNvPr id="95" name="CustomShape 3"/>
          <p:cNvSpPr/>
          <p:nvPr/>
        </p:nvSpPr>
        <p:spPr>
          <a:xfrm>
            <a:off x="360000" y="144000"/>
            <a:ext cx="7198560" cy="251856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/>
          <a:lstStyle/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</a:pPr>
            <a:r>
              <a:rPr lang="ru-RU" sz="2400" b="1">
                <a:solidFill>
                  <a:srgbClr val="2862AA"/>
                </a:solidFill>
                <a:latin typeface="Candara"/>
                <a:ea typeface="DejaVu Sans"/>
              </a:rPr>
              <a:t>Есть у нашего народа обычай окуривать помещение</a:t>
            </a:r>
            <a:endParaRPr/>
          </a:p>
          <a:p>
            <a:pPr algn="just">
              <a:lnSpc>
                <a:spcPct val="100000"/>
              </a:lnSpc>
            </a:pPr>
            <a:r>
              <a:rPr lang="ru-RU" sz="2400" b="1">
                <a:solidFill>
                  <a:srgbClr val="2862AA"/>
                </a:solidFill>
                <a:latin typeface="Candara"/>
                <a:ea typeface="DejaVu Sans"/>
              </a:rPr>
              <a:t> этой травой. </a:t>
            </a:r>
            <a:endParaRPr/>
          </a:p>
          <a:p>
            <a:pPr algn="just">
              <a:lnSpc>
                <a:spcPct val="100000"/>
              </a:lnSpc>
            </a:pPr>
            <a:r>
              <a:rPr lang="ru-RU" sz="2400" b="1">
                <a:solidFill>
                  <a:srgbClr val="2862AA"/>
                </a:solidFill>
                <a:latin typeface="Candara"/>
                <a:ea typeface="DejaVu Sans"/>
              </a:rPr>
              <a:t>Запах стоит просто нос не оторвать. </a:t>
            </a:r>
            <a:endParaRPr/>
          </a:p>
          <a:p>
            <a:pPr algn="just">
              <a:lnSpc>
                <a:spcPct val="100000"/>
              </a:lnSpc>
            </a:pPr>
            <a:r>
              <a:rPr lang="ru-RU" sz="2400" b="1">
                <a:solidFill>
                  <a:srgbClr val="2862AA"/>
                </a:solidFill>
                <a:latin typeface="Candara"/>
                <a:ea typeface="DejaVu Sans"/>
              </a:rPr>
              <a:t>И самое удивительное, он совершенно</a:t>
            </a:r>
            <a:endParaRPr/>
          </a:p>
          <a:p>
            <a:pPr algn="just">
              <a:lnSpc>
                <a:spcPct val="100000"/>
              </a:lnSpc>
            </a:pPr>
            <a:r>
              <a:rPr lang="ru-RU" sz="2400" b="1">
                <a:solidFill>
                  <a:srgbClr val="2862AA"/>
                </a:solidFill>
                <a:latin typeface="Candara"/>
                <a:ea typeface="DejaVu Sans"/>
              </a:rPr>
              <a:t>не душит и никогда не надоедает. </a:t>
            </a:r>
            <a:endParaRPr/>
          </a:p>
          <a:p>
            <a:pPr algn="just">
              <a:lnSpc>
                <a:spcPct val="100000"/>
              </a:lnSpc>
            </a:pPr>
            <a:r>
              <a:rPr lang="ru-RU" sz="2400" b="1">
                <a:solidFill>
                  <a:srgbClr val="2862AA"/>
                </a:solidFill>
                <a:latin typeface="Candara"/>
                <a:ea typeface="DejaVu Sans"/>
              </a:rPr>
              <a:t>Вот такая волшебная трава «Ая-ганга».</a:t>
            </a:r>
            <a:endParaRPr/>
          </a:p>
        </p:txBody>
      </p:sp>
      <p:pic>
        <p:nvPicPr>
          <p:cNvPr id="96" name="Рисунок 9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96000" y="3240000"/>
            <a:ext cx="3055320" cy="25909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380</Words>
  <Application>Microsoft Office PowerPoint</Application>
  <PresentationFormat>Экран (4:3)</PresentationFormat>
  <Paragraphs>72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1</cp:lastModifiedBy>
  <cp:revision>2</cp:revision>
  <dcterms:modified xsi:type="dcterms:W3CDTF">2015-11-03T08:29:31Z</dcterms:modified>
</cp:coreProperties>
</file>