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 id="275" r:id="rId19"/>
    <p:sldId id="276" r:id="rId20"/>
    <p:sldId id="277" r:id="rId21"/>
    <p:sldId id="278" r:id="rId22"/>
    <p:sldId id="279" r:id="rId23"/>
    <p:sldId id="280" r:id="rId24"/>
    <p:sldId id="281" r:id="rId25"/>
    <p:sldId id="282" r:id="rId26"/>
    <p:sldId id="290" r:id="rId27"/>
    <p:sldId id="289" r:id="rId28"/>
    <p:sldId id="288" r:id="rId2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15.11.2021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B106E36-FD25-4E2D-B0AA-010F637433A0}" type="datetimeFigureOut">
              <a:rPr lang="ru-RU" smtClean="0"/>
              <a:pPr/>
              <a:t>15.11.2021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B106E36-FD25-4E2D-B0AA-010F637433A0}" type="datetimeFigureOut">
              <a:rPr lang="ru-RU" smtClean="0"/>
              <a:pPr/>
              <a:t>15.11.2021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B106E36-FD25-4E2D-B0AA-010F637433A0}" type="datetimeFigureOut">
              <a:rPr lang="ru-RU" smtClean="0"/>
              <a:pPr/>
              <a:t>15.11.2021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B106E36-FD25-4E2D-B0AA-010F637433A0}" type="datetimeFigureOut">
              <a:rPr lang="ru-RU" smtClean="0"/>
              <a:pPr/>
              <a:t>15.11.2021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5B106E36-FD25-4E2D-B0AA-010F637433A0}" type="datetimeFigureOut">
              <a:rPr lang="ru-RU" smtClean="0"/>
              <a:pPr/>
              <a:t>15.11.2021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B106E36-FD25-4E2D-B0AA-010F637433A0}" type="datetimeFigureOut">
              <a:rPr lang="ru-RU" smtClean="0"/>
              <a:pPr/>
              <a:t>15.11.2021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5B106E36-FD25-4E2D-B0AA-010F637433A0}" type="datetimeFigureOut">
              <a:rPr lang="ru-RU" smtClean="0"/>
              <a:pPr/>
              <a:t>15.11.2021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5B106E36-FD25-4E2D-B0AA-010F637433A0}" type="datetimeFigureOut">
              <a:rPr lang="ru-RU" smtClean="0"/>
              <a:pPr/>
              <a:t>15.11.2021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B106E36-FD25-4E2D-B0AA-010F637433A0}" type="datetimeFigureOut">
              <a:rPr lang="ru-RU" smtClean="0"/>
              <a:pPr/>
              <a:t>15.11.2021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15.11.2021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5B106E36-FD25-4E2D-B0AA-010F637433A0}" type="datetimeFigureOut">
              <a:rPr lang="ru-RU" smtClean="0"/>
              <a:pPr/>
              <a:t>15.11.2021</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25C68B6-61C2-468F-89AB-4B9F7531AA68}" type="slidenum">
              <a:rPr lang="ru-RU" smtClean="0"/>
              <a:pPr/>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sz="3600" b="1" dirty="0" smtClean="0">
                <a:solidFill>
                  <a:schemeClr val="tx1"/>
                </a:solidFill>
                <a:latin typeface="Times New Roman Bur" pitchFamily="18" charset="-52"/>
              </a:rPr>
              <a:t>Организация работы групп по погружению в бурятскую языковую среду.</a:t>
            </a:r>
            <a:endParaRPr lang="ru-RU" dirty="0">
              <a:solidFill>
                <a:schemeClr val="tx1"/>
              </a:solidFill>
              <a:latin typeface="Times New Roman Bur" pitchFamily="18" charset="-52"/>
            </a:endParaRPr>
          </a:p>
        </p:txBody>
      </p:sp>
      <p:sp>
        <p:nvSpPr>
          <p:cNvPr id="3" name="Подзаголовок 2"/>
          <p:cNvSpPr>
            <a:spLocks noGrp="1"/>
          </p:cNvSpPr>
          <p:nvPr>
            <p:ph type="subTitle" idx="1"/>
          </p:nvPr>
        </p:nvSpPr>
        <p:spPr>
          <a:xfrm>
            <a:off x="1585882" y="3643314"/>
            <a:ext cx="7558118" cy="1752600"/>
          </a:xfrm>
        </p:spPr>
        <p:txBody>
          <a:bodyPr/>
          <a:lstStyle/>
          <a:p>
            <a:r>
              <a:rPr lang="ru-RU" b="1" i="1" dirty="0" smtClean="0">
                <a:cs typeface="Aharoni" pitchFamily="2" charset="-79"/>
              </a:rPr>
              <a:t>Заведующая МБДОУ «Ласточка» Тышкенова Ж.Ц.</a:t>
            </a:r>
            <a:endParaRPr lang="ru-RU" b="1" i="1" dirty="0">
              <a:cs typeface="Aharoni" pitchFamily="2" charset="-79"/>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marL="0" indent="0">
              <a:buNone/>
            </a:pPr>
            <a:r>
              <a:rPr lang="ru-RU" dirty="0"/>
              <a:t>Язык изучают в естественной обстановке; один воспитатель - один язык; воспитатель должен говорить только на изучаемом языке; язык воспитателя должен быть родным или говорить на очень высоком уровне; язык не заставляют учить, а мотивируют говорить. Важные люди в языковом погружении - это родители, коллектив детского сада, </a:t>
            </a:r>
            <a:r>
              <a:rPr lang="ru-RU" dirty="0" smtClean="0"/>
              <a:t>общество.</a:t>
            </a:r>
            <a:endParaRPr lang="ru-RU" dirty="0"/>
          </a:p>
        </p:txBody>
      </p:sp>
      <p:sp>
        <p:nvSpPr>
          <p:cNvPr id="3" name="Заголовок 2"/>
          <p:cNvSpPr>
            <a:spLocks noGrp="1"/>
          </p:cNvSpPr>
          <p:nvPr>
            <p:ph type="title"/>
          </p:nvPr>
        </p:nvSpPr>
        <p:spPr/>
        <p:txBody>
          <a:bodyPr>
            <a:normAutofit fontScale="90000"/>
          </a:bodyPr>
          <a:lstStyle/>
          <a:p>
            <a:pPr algn="ctr"/>
            <a:r>
              <a:rPr lang="ru-RU" dirty="0" smtClean="0"/>
              <a:t>Построение </a:t>
            </a:r>
            <a:br>
              <a:rPr lang="ru-RU" dirty="0" smtClean="0"/>
            </a:br>
            <a:r>
              <a:rPr lang="ru-RU" dirty="0" smtClean="0"/>
              <a:t>языкового погружения</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872067" y="1988840"/>
            <a:ext cx="7408333" cy="4137323"/>
          </a:xfrm>
        </p:spPr>
        <p:txBody>
          <a:bodyPr>
            <a:normAutofit fontScale="85000" lnSpcReduction="10000"/>
          </a:bodyPr>
          <a:lstStyle/>
          <a:p>
            <a:pPr marL="0" indent="0" algn="just">
              <a:lnSpc>
                <a:spcPct val="150000"/>
              </a:lnSpc>
              <a:buNone/>
            </a:pPr>
            <a:r>
              <a:rPr lang="ru-RU" dirty="0"/>
              <a:t> </a:t>
            </a:r>
            <a:r>
              <a:rPr lang="ru-RU" b="1" dirty="0"/>
              <a:t>Ц</a:t>
            </a:r>
            <a:r>
              <a:rPr lang="ru-RU" b="1" dirty="0" smtClean="0"/>
              <a:t>ель:</a:t>
            </a:r>
            <a:r>
              <a:rPr lang="ru-RU" b="1" dirty="0"/>
              <a:t> </a:t>
            </a:r>
            <a:r>
              <a:rPr lang="ru-RU" dirty="0"/>
              <a:t>Создание  языковой среды для формирования  и развития речевых умений детей по бурятскому языку в ДОУ.</a:t>
            </a:r>
          </a:p>
          <a:p>
            <a:pPr marL="0" indent="0">
              <a:buNone/>
            </a:pPr>
            <a:r>
              <a:rPr lang="ru-RU" b="1" dirty="0" smtClean="0"/>
              <a:t>Задачи:</a:t>
            </a:r>
            <a:r>
              <a:rPr lang="ru-RU" dirty="0"/>
              <a:t> </a:t>
            </a:r>
            <a:r>
              <a:rPr lang="ru-RU" dirty="0" smtClean="0"/>
              <a:t>  </a:t>
            </a:r>
          </a:p>
          <a:p>
            <a:r>
              <a:rPr lang="ru-RU" dirty="0" smtClean="0"/>
              <a:t>учить </a:t>
            </a:r>
            <a:r>
              <a:rPr lang="ru-RU" dirty="0"/>
              <a:t>детей общению на бурятском языке в </a:t>
            </a:r>
            <a:r>
              <a:rPr lang="ru-RU" dirty="0" err="1"/>
              <a:t>непосредствнной</a:t>
            </a:r>
            <a:r>
              <a:rPr lang="ru-RU" dirty="0"/>
              <a:t> обстановке в образовательном пространстве детского сада, используя готовые речевые образцы;</a:t>
            </a:r>
          </a:p>
          <a:p>
            <a:r>
              <a:rPr lang="ru-RU" dirty="0" smtClean="0"/>
              <a:t>развивать </a:t>
            </a:r>
            <a:r>
              <a:rPr lang="ru-RU" dirty="0"/>
              <a:t>любознательность, самостоятельность, непринужденность, непосредственность, свободность, умение проявлять инициативу, говорить свое мнение, предлагать оригинальные  идеи;</a:t>
            </a:r>
          </a:p>
          <a:p>
            <a:r>
              <a:rPr lang="ru-RU" dirty="0" smtClean="0"/>
              <a:t> </a:t>
            </a:r>
            <a:r>
              <a:rPr lang="ru-RU" dirty="0"/>
              <a:t>воспитывать интерес и желание говорить на бурятском языке.</a:t>
            </a:r>
          </a:p>
          <a:p>
            <a:pPr marL="0" indent="0" algn="just">
              <a:lnSpc>
                <a:spcPct val="150000"/>
              </a:lnSpc>
              <a:buNone/>
            </a:pPr>
            <a:endParaRPr lang="ru-RU" b="1" dirty="0" smtClean="0"/>
          </a:p>
          <a:p>
            <a:endParaRPr lang="ru-RU" dirty="0"/>
          </a:p>
        </p:txBody>
      </p:sp>
      <p:sp>
        <p:nvSpPr>
          <p:cNvPr id="3" name="Заголовок 2"/>
          <p:cNvSpPr>
            <a:spLocks noGrp="1"/>
          </p:cNvSpPr>
          <p:nvPr>
            <p:ph type="title"/>
          </p:nvPr>
        </p:nvSpPr>
        <p:spPr/>
        <p:txBody>
          <a:bodyPr>
            <a:normAutofit fontScale="90000"/>
          </a:bodyPr>
          <a:lstStyle/>
          <a:p>
            <a:pPr algn="ctr"/>
            <a:r>
              <a:rPr lang="ru-RU" dirty="0" smtClean="0"/>
              <a:t> Обучение детей бурятскому языку в условиях двуязычия. Модель дня.</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872067" y="1916832"/>
            <a:ext cx="7408333" cy="4536504"/>
          </a:xfrm>
        </p:spPr>
        <p:txBody>
          <a:bodyPr>
            <a:normAutofit lnSpcReduction="10000"/>
          </a:bodyPr>
          <a:lstStyle/>
          <a:p>
            <a:pPr marL="2194560" lvl="7" indent="0">
              <a:buNone/>
            </a:pPr>
            <a:r>
              <a:rPr lang="ru-RU" dirty="0" smtClean="0"/>
              <a:t> </a:t>
            </a:r>
          </a:p>
          <a:p>
            <a:r>
              <a:rPr lang="ru-RU" dirty="0" smtClean="0"/>
              <a:t>Утреннее </a:t>
            </a:r>
            <a:r>
              <a:rPr lang="ru-RU" dirty="0"/>
              <a:t>приветствие начинается на двух языках.</a:t>
            </a:r>
            <a:endParaRPr lang="ru-RU" sz="1800" dirty="0"/>
          </a:p>
          <a:p>
            <a:r>
              <a:rPr lang="ru-RU" dirty="0"/>
              <a:t>«Доброе утро, </a:t>
            </a:r>
            <a:r>
              <a:rPr lang="ru-RU" dirty="0" err="1"/>
              <a:t>Углоонэй</a:t>
            </a:r>
            <a:r>
              <a:rPr lang="ru-RU" dirty="0"/>
              <a:t> </a:t>
            </a:r>
            <a:r>
              <a:rPr lang="ru-RU" dirty="0" err="1"/>
              <a:t>амар</a:t>
            </a:r>
            <a:r>
              <a:rPr lang="ru-RU" dirty="0"/>
              <a:t> </a:t>
            </a:r>
            <a:r>
              <a:rPr lang="ru-RU" dirty="0" err="1"/>
              <a:t>мэндэ</a:t>
            </a:r>
            <a:r>
              <a:rPr lang="ru-RU" dirty="0"/>
              <a:t>, Здравствуйте , </a:t>
            </a:r>
            <a:r>
              <a:rPr lang="ru-RU" dirty="0" err="1"/>
              <a:t>сайн</a:t>
            </a:r>
            <a:r>
              <a:rPr lang="ru-RU" dirty="0"/>
              <a:t> </a:t>
            </a:r>
            <a:r>
              <a:rPr lang="ru-RU" dirty="0" err="1"/>
              <a:t>байна</a:t>
            </a:r>
            <a:r>
              <a:rPr lang="ru-RU" dirty="0"/>
              <a:t> </a:t>
            </a:r>
            <a:r>
              <a:rPr lang="ru-RU" dirty="0" err="1"/>
              <a:t>и.т.д</a:t>
            </a:r>
            <a:r>
              <a:rPr lang="ru-RU" dirty="0"/>
              <a:t>.)</a:t>
            </a:r>
            <a:endParaRPr lang="ru-RU" sz="1800" dirty="0"/>
          </a:p>
          <a:p>
            <a:r>
              <a:rPr lang="ru-RU" dirty="0"/>
              <a:t>Далее идет комментирование раздевания: «</a:t>
            </a:r>
            <a:r>
              <a:rPr lang="ru-RU" dirty="0" err="1"/>
              <a:t>Хубса</a:t>
            </a:r>
            <a:r>
              <a:rPr lang="en-US" dirty="0"/>
              <a:t>h</a:t>
            </a:r>
            <a:r>
              <a:rPr lang="ru-RU" dirty="0" err="1"/>
              <a:t>аа</a:t>
            </a:r>
            <a:r>
              <a:rPr lang="ru-RU" dirty="0"/>
              <a:t> </a:t>
            </a:r>
            <a:r>
              <a:rPr lang="ru-RU" dirty="0" err="1"/>
              <a:t>тайлагты</a:t>
            </a:r>
            <a:r>
              <a:rPr lang="ru-RU" dirty="0"/>
              <a:t>, </a:t>
            </a:r>
            <a:r>
              <a:rPr lang="ru-RU" dirty="0" err="1"/>
              <a:t>гуталаа</a:t>
            </a:r>
            <a:r>
              <a:rPr lang="ru-RU" dirty="0"/>
              <a:t> </a:t>
            </a:r>
            <a:r>
              <a:rPr lang="ru-RU" dirty="0" err="1"/>
              <a:t>тайлагты</a:t>
            </a:r>
            <a:r>
              <a:rPr lang="ru-RU" dirty="0"/>
              <a:t> </a:t>
            </a:r>
            <a:r>
              <a:rPr lang="ru-RU" dirty="0" err="1"/>
              <a:t>и.т.д</a:t>
            </a:r>
            <a:r>
              <a:rPr lang="ru-RU" dirty="0"/>
              <a:t>., затем происходит диалог с детьми и родителями: «</a:t>
            </a:r>
            <a:r>
              <a:rPr lang="ru-RU" dirty="0" err="1"/>
              <a:t>Муноодэр</a:t>
            </a:r>
            <a:r>
              <a:rPr lang="ru-RU" dirty="0"/>
              <a:t> </a:t>
            </a:r>
            <a:r>
              <a:rPr lang="ru-RU" dirty="0" err="1"/>
              <a:t>хухуютээ</a:t>
            </a:r>
            <a:r>
              <a:rPr lang="ru-RU" dirty="0"/>
              <a:t> (</a:t>
            </a:r>
            <a:r>
              <a:rPr lang="en-US" dirty="0"/>
              <a:t>h</a:t>
            </a:r>
            <a:r>
              <a:rPr lang="ru-RU" dirty="0" err="1"/>
              <a:t>айн</a:t>
            </a:r>
            <a:r>
              <a:rPr lang="ru-RU" dirty="0"/>
              <a:t> ) гут ?,  беседа о погоде  ( </a:t>
            </a:r>
            <a:r>
              <a:rPr lang="ru-RU" dirty="0" err="1"/>
              <a:t>Муноодэр</a:t>
            </a:r>
            <a:r>
              <a:rPr lang="ru-RU" dirty="0"/>
              <a:t> </a:t>
            </a:r>
            <a:r>
              <a:rPr lang="ru-RU" dirty="0" err="1"/>
              <a:t>ямар</a:t>
            </a:r>
            <a:r>
              <a:rPr lang="ru-RU" dirty="0"/>
              <a:t> </a:t>
            </a:r>
            <a:r>
              <a:rPr lang="ru-RU" dirty="0" err="1"/>
              <a:t>удэр</a:t>
            </a:r>
            <a:r>
              <a:rPr lang="ru-RU" dirty="0"/>
              <a:t> бэ</a:t>
            </a:r>
            <a:r>
              <a:rPr lang="ru-RU" dirty="0" smtClean="0"/>
              <a:t>?</a:t>
            </a:r>
            <a:r>
              <a:rPr lang="ru-RU" sz="1800" dirty="0"/>
              <a:t> </a:t>
            </a:r>
            <a:r>
              <a:rPr lang="ru-RU" dirty="0"/>
              <a:t>(</a:t>
            </a:r>
            <a:r>
              <a:rPr lang="ru-RU" dirty="0" err="1"/>
              <a:t>Наратай</a:t>
            </a:r>
            <a:r>
              <a:rPr lang="ru-RU" dirty="0"/>
              <a:t> </a:t>
            </a:r>
            <a:r>
              <a:rPr lang="ru-RU" dirty="0" err="1"/>
              <a:t>удэр</a:t>
            </a:r>
            <a:r>
              <a:rPr lang="ru-RU" dirty="0"/>
              <a:t>).Если родители затрудняются , то отвечают на русском, а воспитатель переводит или подсказывает, как можно ответить на бурятском языке.</a:t>
            </a:r>
            <a:r>
              <a:rPr lang="ru-RU" dirty="0" smtClean="0"/>
              <a:t> </a:t>
            </a:r>
          </a:p>
          <a:p>
            <a:endParaRPr lang="ru-RU" dirty="0"/>
          </a:p>
        </p:txBody>
      </p:sp>
      <p:sp>
        <p:nvSpPr>
          <p:cNvPr id="3" name="Заголовок 2"/>
          <p:cNvSpPr>
            <a:spLocks noGrp="1"/>
          </p:cNvSpPr>
          <p:nvPr>
            <p:ph type="title"/>
          </p:nvPr>
        </p:nvSpPr>
        <p:spPr/>
        <p:txBody>
          <a:bodyPr>
            <a:normAutofit fontScale="90000"/>
          </a:bodyPr>
          <a:lstStyle/>
          <a:p>
            <a:r>
              <a:rPr lang="ru-RU" dirty="0" smtClean="0"/>
              <a:t> Ход образовательной деятельности. Утренний прием.</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914400" y="1571612"/>
            <a:ext cx="8229600" cy="4525963"/>
          </a:xfrm>
        </p:spPr>
        <p:txBody>
          <a:bodyPr>
            <a:normAutofit/>
          </a:bodyPr>
          <a:lstStyle/>
          <a:p>
            <a:pPr marL="0" indent="0">
              <a:buNone/>
            </a:pPr>
            <a:r>
              <a:rPr lang="ru-RU" dirty="0"/>
              <a:t>Для организации утренней гимнастики </a:t>
            </a:r>
            <a:r>
              <a:rPr lang="ru-RU" dirty="0" smtClean="0"/>
              <a:t>подбирается </a:t>
            </a:r>
            <a:r>
              <a:rPr lang="ru-RU" dirty="0"/>
              <a:t>речевой материал для </a:t>
            </a:r>
            <a:r>
              <a:rPr lang="ru-RU" dirty="0" err="1"/>
              <a:t>аудирования</a:t>
            </a:r>
            <a:r>
              <a:rPr lang="ru-RU" dirty="0"/>
              <a:t> и говорения на  русском и бурятском языках.( команды, речевые клише и </a:t>
            </a:r>
            <a:r>
              <a:rPr lang="ru-RU" dirty="0" err="1"/>
              <a:t>речевки</a:t>
            </a:r>
            <a:r>
              <a:rPr lang="ru-RU" dirty="0"/>
              <a:t>) и комплексы упражнений: </a:t>
            </a:r>
            <a:endParaRPr lang="ru-RU" dirty="0" smtClean="0"/>
          </a:p>
          <a:p>
            <a:pPr marL="0" indent="0">
              <a:buNone/>
            </a:pPr>
            <a:r>
              <a:rPr lang="ru-RU" dirty="0" smtClean="0"/>
              <a:t>Например</a:t>
            </a:r>
            <a:endParaRPr lang="ru-RU" dirty="0"/>
          </a:p>
          <a:p>
            <a:pPr marL="0" indent="0">
              <a:buNone/>
            </a:pPr>
            <a:r>
              <a:rPr lang="ru-RU" dirty="0" smtClean="0"/>
              <a:t> </a:t>
            </a:r>
            <a:r>
              <a:rPr lang="ru-RU" dirty="0" err="1" smtClean="0"/>
              <a:t>Сайн</a:t>
            </a:r>
            <a:r>
              <a:rPr lang="ru-RU" dirty="0" smtClean="0"/>
              <a:t> </a:t>
            </a:r>
            <a:r>
              <a:rPr lang="ru-RU" dirty="0" err="1"/>
              <a:t>байна</a:t>
            </a:r>
            <a:r>
              <a:rPr lang="ru-RU" dirty="0"/>
              <a:t> </a:t>
            </a:r>
            <a:r>
              <a:rPr lang="ru-RU" dirty="0" err="1"/>
              <a:t>ухибуд</a:t>
            </a:r>
            <a:r>
              <a:rPr lang="ru-RU" dirty="0"/>
              <a:t>! </a:t>
            </a:r>
            <a:r>
              <a:rPr lang="ru-RU" dirty="0" err="1"/>
              <a:t>Хойно</a:t>
            </a:r>
            <a:r>
              <a:rPr lang="ru-RU" dirty="0"/>
              <a:t> </a:t>
            </a:r>
            <a:r>
              <a:rPr lang="ru-RU" dirty="0" err="1"/>
              <a:t>хойно</a:t>
            </a:r>
            <a:r>
              <a:rPr lang="en-US" dirty="0"/>
              <a:t>h</a:t>
            </a:r>
            <a:r>
              <a:rPr lang="ru-RU" dirty="0" err="1"/>
              <a:t>оо</a:t>
            </a:r>
            <a:r>
              <a:rPr lang="ru-RU" dirty="0"/>
              <a:t> </a:t>
            </a:r>
            <a:r>
              <a:rPr lang="ru-RU" dirty="0" err="1"/>
              <a:t>байгты</a:t>
            </a:r>
            <a:r>
              <a:rPr lang="ru-RU" dirty="0"/>
              <a:t>! </a:t>
            </a:r>
            <a:r>
              <a:rPr lang="ru-RU" dirty="0" err="1"/>
              <a:t>Ябагты</a:t>
            </a:r>
            <a:r>
              <a:rPr lang="ru-RU" dirty="0"/>
              <a:t>! </a:t>
            </a:r>
            <a:r>
              <a:rPr lang="ru-RU" dirty="0" err="1"/>
              <a:t>Гуйлдэгты</a:t>
            </a:r>
            <a:r>
              <a:rPr lang="ru-RU" dirty="0"/>
              <a:t>! </a:t>
            </a:r>
            <a:r>
              <a:rPr lang="ru-RU" dirty="0" err="1"/>
              <a:t>Байгты</a:t>
            </a:r>
            <a:r>
              <a:rPr lang="ru-RU" dirty="0"/>
              <a:t> </a:t>
            </a:r>
            <a:r>
              <a:rPr lang="ru-RU" dirty="0" err="1"/>
              <a:t>Аалиханаар</a:t>
            </a:r>
            <a:r>
              <a:rPr lang="ru-RU" dirty="0"/>
              <a:t> </a:t>
            </a:r>
            <a:r>
              <a:rPr lang="ru-RU" dirty="0" err="1"/>
              <a:t>ябая</a:t>
            </a:r>
            <a:r>
              <a:rPr lang="ru-RU" dirty="0"/>
              <a:t>! </a:t>
            </a:r>
            <a:r>
              <a:rPr lang="ru-RU" dirty="0" err="1"/>
              <a:t>Тургоор</a:t>
            </a:r>
            <a:r>
              <a:rPr lang="ru-RU" dirty="0"/>
              <a:t> </a:t>
            </a:r>
            <a:r>
              <a:rPr lang="ru-RU" dirty="0" err="1"/>
              <a:t>ябая</a:t>
            </a:r>
            <a:r>
              <a:rPr lang="ru-RU" dirty="0"/>
              <a:t>! </a:t>
            </a:r>
            <a:r>
              <a:rPr lang="ru-RU" dirty="0" err="1"/>
              <a:t>Хулэйнгоо</a:t>
            </a:r>
            <a:r>
              <a:rPr lang="ru-RU" dirty="0"/>
              <a:t> </a:t>
            </a:r>
            <a:r>
              <a:rPr lang="ru-RU" dirty="0" err="1"/>
              <a:t>хурган</a:t>
            </a:r>
            <a:r>
              <a:rPr lang="ru-RU" dirty="0"/>
              <a:t> </a:t>
            </a:r>
            <a:r>
              <a:rPr lang="ru-RU" dirty="0" err="1"/>
              <a:t>дээрэ</a:t>
            </a:r>
            <a:r>
              <a:rPr lang="ru-RU" dirty="0"/>
              <a:t> </a:t>
            </a:r>
            <a:r>
              <a:rPr lang="ru-RU" dirty="0" err="1"/>
              <a:t>ябагты</a:t>
            </a:r>
            <a:r>
              <a:rPr lang="ru-RU" dirty="0"/>
              <a:t>! </a:t>
            </a:r>
            <a:r>
              <a:rPr lang="ru-RU" dirty="0" err="1"/>
              <a:t>Гурбан</a:t>
            </a:r>
            <a:r>
              <a:rPr lang="ru-RU" dirty="0"/>
              <a:t> </a:t>
            </a:r>
            <a:r>
              <a:rPr lang="ru-RU" dirty="0" err="1"/>
              <a:t>булэг</a:t>
            </a:r>
            <a:r>
              <a:rPr lang="ru-RU" dirty="0"/>
              <a:t> </a:t>
            </a:r>
            <a:r>
              <a:rPr lang="ru-RU" dirty="0" err="1"/>
              <a:t>боложо</a:t>
            </a:r>
            <a:r>
              <a:rPr lang="ru-RU" dirty="0"/>
              <a:t> </a:t>
            </a:r>
            <a:r>
              <a:rPr lang="ru-RU" dirty="0" err="1"/>
              <a:t>хубаарагты</a:t>
            </a:r>
            <a:r>
              <a:rPr lang="ru-RU" dirty="0"/>
              <a:t>!  </a:t>
            </a:r>
            <a:r>
              <a:rPr lang="ru-RU" dirty="0" err="1"/>
              <a:t>Г.м</a:t>
            </a:r>
            <a:r>
              <a:rPr lang="ru-RU" dirty="0"/>
              <a:t>.</a:t>
            </a:r>
          </a:p>
          <a:p>
            <a:pPr marL="0" indent="0">
              <a:buNone/>
            </a:pPr>
            <a:endParaRPr lang="ru-RU" dirty="0"/>
          </a:p>
        </p:txBody>
      </p:sp>
      <p:sp>
        <p:nvSpPr>
          <p:cNvPr id="3" name="Заголовок 2"/>
          <p:cNvSpPr>
            <a:spLocks noGrp="1"/>
          </p:cNvSpPr>
          <p:nvPr>
            <p:ph type="title"/>
          </p:nvPr>
        </p:nvSpPr>
        <p:spPr/>
        <p:txBody>
          <a:bodyPr/>
          <a:lstStyle/>
          <a:p>
            <a:pPr algn="ctr"/>
            <a:r>
              <a:rPr lang="ru-RU" dirty="0" smtClean="0"/>
              <a:t> Утренняя гимнастика</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marL="0" indent="0">
              <a:buNone/>
            </a:pPr>
            <a:r>
              <a:rPr lang="ru-RU" dirty="0" smtClean="0"/>
              <a:t>Для младших групп проводим зарядку в </a:t>
            </a:r>
            <a:r>
              <a:rPr lang="ru-RU" dirty="0" err="1" smtClean="0"/>
              <a:t>ввиде</a:t>
            </a:r>
            <a:r>
              <a:rPr lang="ru-RU" dirty="0" smtClean="0"/>
              <a:t> игры: Например</a:t>
            </a:r>
            <a:endParaRPr lang="ru-RU" dirty="0"/>
          </a:p>
          <a:p>
            <a:pPr marL="0" indent="0">
              <a:buNone/>
            </a:pPr>
            <a:r>
              <a:rPr lang="ru-RU" dirty="0"/>
              <a:t>Би  </a:t>
            </a:r>
            <a:r>
              <a:rPr lang="ru-RU" dirty="0" err="1"/>
              <a:t>шандаган</a:t>
            </a:r>
            <a:r>
              <a:rPr lang="ru-RU" dirty="0"/>
              <a:t> - </a:t>
            </a:r>
            <a:r>
              <a:rPr lang="ru-RU" dirty="0" err="1"/>
              <a:t>эжы</a:t>
            </a:r>
            <a:r>
              <a:rPr lang="ru-RU" dirty="0"/>
              <a:t> </a:t>
            </a:r>
            <a:r>
              <a:rPr lang="ru-RU" dirty="0" err="1"/>
              <a:t>гээшэб</a:t>
            </a:r>
            <a:r>
              <a:rPr lang="ru-RU" dirty="0"/>
              <a:t>, </a:t>
            </a:r>
            <a:r>
              <a:rPr lang="ru-RU" dirty="0" err="1"/>
              <a:t>таанар</a:t>
            </a:r>
            <a:r>
              <a:rPr lang="ru-RU" dirty="0"/>
              <a:t> </a:t>
            </a:r>
            <a:r>
              <a:rPr lang="ru-RU" dirty="0" err="1"/>
              <a:t>минии</a:t>
            </a:r>
            <a:r>
              <a:rPr lang="ru-RU" dirty="0"/>
              <a:t> </a:t>
            </a:r>
            <a:r>
              <a:rPr lang="ru-RU" dirty="0" err="1"/>
              <a:t>ухибууд</a:t>
            </a:r>
            <a:r>
              <a:rPr lang="ru-RU" dirty="0"/>
              <a:t>, </a:t>
            </a:r>
            <a:r>
              <a:rPr lang="ru-RU" dirty="0" err="1"/>
              <a:t>шандагаханууд</a:t>
            </a:r>
            <a:r>
              <a:rPr lang="ru-RU" dirty="0"/>
              <a:t>, </a:t>
            </a:r>
            <a:r>
              <a:rPr lang="ru-RU" dirty="0" err="1"/>
              <a:t>гээшэт</a:t>
            </a:r>
            <a:r>
              <a:rPr lang="ru-RU" dirty="0"/>
              <a:t>!</a:t>
            </a:r>
          </a:p>
          <a:p>
            <a:pPr marL="0" indent="0">
              <a:buNone/>
            </a:pPr>
            <a:r>
              <a:rPr lang="ru-RU" dirty="0"/>
              <a:t>-</a:t>
            </a:r>
            <a:r>
              <a:rPr lang="ru-RU" dirty="0" err="1"/>
              <a:t>Талмай</a:t>
            </a:r>
            <a:r>
              <a:rPr lang="ru-RU" dirty="0"/>
              <a:t> </a:t>
            </a:r>
            <a:r>
              <a:rPr lang="ru-RU" dirty="0" err="1"/>
              <a:t>дээрээ</a:t>
            </a:r>
            <a:r>
              <a:rPr lang="ru-RU" dirty="0"/>
              <a:t> </a:t>
            </a:r>
            <a:r>
              <a:rPr lang="ru-RU" dirty="0" err="1"/>
              <a:t>ерээбди</a:t>
            </a:r>
            <a:r>
              <a:rPr lang="ru-RU" dirty="0"/>
              <a:t>!</a:t>
            </a:r>
          </a:p>
          <a:p>
            <a:pPr marL="0" indent="0">
              <a:buNone/>
            </a:pPr>
            <a:r>
              <a:rPr lang="ru-RU" dirty="0"/>
              <a:t>-</a:t>
            </a:r>
            <a:r>
              <a:rPr lang="ru-RU" dirty="0" err="1"/>
              <a:t>Минии</a:t>
            </a:r>
            <a:r>
              <a:rPr lang="ru-RU" dirty="0"/>
              <a:t> </a:t>
            </a:r>
            <a:r>
              <a:rPr lang="ru-RU" dirty="0" err="1"/>
              <a:t>ухибууд</a:t>
            </a:r>
            <a:r>
              <a:rPr lang="ru-RU" dirty="0"/>
              <a:t> </a:t>
            </a:r>
            <a:r>
              <a:rPr lang="ru-RU" dirty="0" err="1"/>
              <a:t>толгойгоо</a:t>
            </a:r>
            <a:r>
              <a:rPr lang="ru-RU" dirty="0"/>
              <a:t> </a:t>
            </a:r>
            <a:r>
              <a:rPr lang="ru-RU" dirty="0" err="1"/>
              <a:t>иигээд</a:t>
            </a:r>
            <a:r>
              <a:rPr lang="ru-RU" dirty="0"/>
              <a:t> </a:t>
            </a:r>
            <a:r>
              <a:rPr lang="ru-RU" dirty="0" err="1"/>
              <a:t>худэлгэжэ</a:t>
            </a:r>
            <a:r>
              <a:rPr lang="ru-RU" dirty="0"/>
              <a:t> </a:t>
            </a:r>
            <a:r>
              <a:rPr lang="ru-RU" dirty="0" err="1"/>
              <a:t>шадаха</a:t>
            </a:r>
            <a:r>
              <a:rPr lang="ru-RU" dirty="0"/>
              <a:t> </a:t>
            </a:r>
            <a:r>
              <a:rPr lang="ru-RU" dirty="0" err="1"/>
              <a:t>юм.Харуулагты</a:t>
            </a:r>
            <a:r>
              <a:rPr lang="ru-RU" dirty="0"/>
              <a:t>!- </a:t>
            </a:r>
            <a:r>
              <a:rPr lang="ru-RU" dirty="0" err="1"/>
              <a:t>нэгэн</a:t>
            </a:r>
            <a:r>
              <a:rPr lang="ru-RU" dirty="0"/>
              <a:t>, </a:t>
            </a:r>
            <a:r>
              <a:rPr lang="ru-RU" dirty="0" err="1"/>
              <a:t>хоер</a:t>
            </a:r>
            <a:r>
              <a:rPr lang="ru-RU" dirty="0"/>
              <a:t>, </a:t>
            </a:r>
            <a:r>
              <a:rPr lang="ru-RU" dirty="0" err="1"/>
              <a:t>гурба</a:t>
            </a:r>
            <a:r>
              <a:rPr lang="ru-RU" dirty="0"/>
              <a:t>, </a:t>
            </a:r>
            <a:r>
              <a:rPr lang="ru-RU" dirty="0" err="1"/>
              <a:t>дурбэ</a:t>
            </a:r>
            <a:r>
              <a:rPr lang="ru-RU" dirty="0"/>
              <a:t>, </a:t>
            </a:r>
            <a:r>
              <a:rPr lang="ru-RU" dirty="0" err="1"/>
              <a:t>таба</a:t>
            </a:r>
            <a:r>
              <a:rPr lang="ru-RU" dirty="0"/>
              <a:t>, </a:t>
            </a:r>
            <a:r>
              <a:rPr lang="ru-RU" dirty="0" err="1"/>
              <a:t>зургаа</a:t>
            </a:r>
            <a:r>
              <a:rPr lang="ru-RU" dirty="0"/>
              <a:t>. ; (4-5 </a:t>
            </a:r>
            <a:r>
              <a:rPr lang="ru-RU" dirty="0" err="1"/>
              <a:t>дахин</a:t>
            </a:r>
            <a:r>
              <a:rPr lang="ru-RU" dirty="0"/>
              <a:t> </a:t>
            </a:r>
            <a:r>
              <a:rPr lang="ru-RU" dirty="0" err="1"/>
              <a:t>дабтаха</a:t>
            </a:r>
            <a:r>
              <a:rPr lang="ru-RU" dirty="0"/>
              <a:t>) </a:t>
            </a:r>
            <a:r>
              <a:rPr lang="ru-RU" dirty="0" err="1"/>
              <a:t>и.т.д</a:t>
            </a:r>
            <a:r>
              <a:rPr lang="ru-RU" dirty="0"/>
              <a:t>.</a:t>
            </a:r>
          </a:p>
          <a:p>
            <a:pPr marL="0" indent="0">
              <a:buNone/>
            </a:pPr>
            <a:endParaRPr lang="ru-RU" dirty="0"/>
          </a:p>
        </p:txBody>
      </p:sp>
      <p:sp>
        <p:nvSpPr>
          <p:cNvPr id="3" name="Заголовок 2"/>
          <p:cNvSpPr>
            <a:spLocks noGrp="1"/>
          </p:cNvSpPr>
          <p:nvPr>
            <p:ph type="title"/>
          </p:nvPr>
        </p:nvSpPr>
        <p:spPr/>
        <p:txBody>
          <a:bodyPr/>
          <a:lstStyle/>
          <a:p>
            <a:pPr algn="ctr"/>
            <a:r>
              <a:rPr lang="ru-RU" dirty="0" smtClean="0"/>
              <a:t> Младшая группа</a:t>
            </a: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8"/>
            <a:ext cx="8686800" cy="4805192"/>
          </a:xfrm>
        </p:spPr>
        <p:txBody>
          <a:bodyPr>
            <a:normAutofit/>
          </a:bodyPr>
          <a:lstStyle/>
          <a:p>
            <a:r>
              <a:rPr lang="ru-RU" dirty="0" smtClean="0"/>
              <a:t> </a:t>
            </a:r>
          </a:p>
          <a:p>
            <a:pPr marL="0" indent="0">
              <a:buNone/>
            </a:pPr>
            <a:r>
              <a:rPr lang="ru-RU" dirty="0"/>
              <a:t>Затем дети готовятся к завтраку. Моют руки. Во время мытья рук </a:t>
            </a:r>
            <a:r>
              <a:rPr lang="ru-RU" dirty="0" smtClean="0"/>
              <a:t>организуется </a:t>
            </a:r>
            <a:r>
              <a:rPr lang="ru-RU" dirty="0"/>
              <a:t>диалог с детьми : «</a:t>
            </a:r>
            <a:r>
              <a:rPr lang="ru-RU" dirty="0" err="1"/>
              <a:t>Гараа</a:t>
            </a:r>
            <a:r>
              <a:rPr lang="ru-RU" dirty="0"/>
              <a:t> </a:t>
            </a:r>
            <a:r>
              <a:rPr lang="ru-RU" dirty="0" err="1"/>
              <a:t>угаая</a:t>
            </a:r>
            <a:r>
              <a:rPr lang="ru-RU" dirty="0"/>
              <a:t>! </a:t>
            </a:r>
            <a:r>
              <a:rPr lang="ru-RU" dirty="0" err="1"/>
              <a:t>Нюураа</a:t>
            </a:r>
            <a:r>
              <a:rPr lang="ru-RU" dirty="0"/>
              <a:t> </a:t>
            </a:r>
            <a:r>
              <a:rPr lang="ru-RU" dirty="0" err="1"/>
              <a:t>угаая</a:t>
            </a:r>
            <a:r>
              <a:rPr lang="ru-RU" dirty="0"/>
              <a:t>!</a:t>
            </a:r>
          </a:p>
          <a:p>
            <a:pPr marL="0" indent="0">
              <a:buNone/>
            </a:pPr>
            <a:r>
              <a:rPr lang="ru-RU" dirty="0" smtClean="0"/>
              <a:t>-</a:t>
            </a:r>
            <a:r>
              <a:rPr lang="ru-RU" dirty="0" err="1" smtClean="0"/>
              <a:t>иШинии</a:t>
            </a:r>
            <a:r>
              <a:rPr lang="ru-RU" dirty="0" smtClean="0"/>
              <a:t> </a:t>
            </a:r>
            <a:r>
              <a:rPr lang="ru-RU" dirty="0" err="1"/>
              <a:t>гар</a:t>
            </a:r>
            <a:r>
              <a:rPr lang="ru-RU" dirty="0"/>
              <a:t> </a:t>
            </a:r>
            <a:r>
              <a:rPr lang="ru-RU" dirty="0" err="1"/>
              <a:t>сэбэр</a:t>
            </a:r>
            <a:r>
              <a:rPr lang="ru-RU" dirty="0"/>
              <a:t> </a:t>
            </a:r>
            <a:r>
              <a:rPr lang="ru-RU" dirty="0" err="1"/>
              <a:t>гу</a:t>
            </a:r>
            <a:r>
              <a:rPr lang="ru-RU" dirty="0"/>
              <a:t>? (</a:t>
            </a:r>
            <a:r>
              <a:rPr lang="ru-RU" dirty="0" err="1"/>
              <a:t>Минии</a:t>
            </a:r>
            <a:r>
              <a:rPr lang="ru-RU" dirty="0"/>
              <a:t> </a:t>
            </a:r>
            <a:r>
              <a:rPr lang="ru-RU" dirty="0" err="1"/>
              <a:t>гар</a:t>
            </a:r>
            <a:r>
              <a:rPr lang="ru-RU" dirty="0"/>
              <a:t> </a:t>
            </a:r>
            <a:r>
              <a:rPr lang="ru-RU" dirty="0" err="1"/>
              <a:t>сэбэр</a:t>
            </a:r>
            <a:r>
              <a:rPr lang="ru-RU" dirty="0"/>
              <a:t>)</a:t>
            </a:r>
          </a:p>
          <a:p>
            <a:pPr marL="0" indent="0">
              <a:buNone/>
            </a:pPr>
            <a:r>
              <a:rPr lang="ru-RU" dirty="0"/>
              <a:t>Затем идет озвучивание меню завтрака: «</a:t>
            </a:r>
            <a:r>
              <a:rPr lang="ru-RU" dirty="0" err="1"/>
              <a:t>Муноодэр</a:t>
            </a:r>
            <a:r>
              <a:rPr lang="ru-RU" dirty="0"/>
              <a:t> </a:t>
            </a:r>
            <a:r>
              <a:rPr lang="ru-RU" dirty="0" err="1"/>
              <a:t>амтатай</a:t>
            </a:r>
            <a:r>
              <a:rPr lang="ru-RU" dirty="0"/>
              <a:t> каша, то</a:t>
            </a:r>
            <a:r>
              <a:rPr lang="en-US" dirty="0"/>
              <a:t>h</a:t>
            </a:r>
            <a:r>
              <a:rPr lang="ru-RU" dirty="0" err="1"/>
              <a:t>отой</a:t>
            </a:r>
            <a:r>
              <a:rPr lang="ru-RU" dirty="0"/>
              <a:t> </a:t>
            </a:r>
            <a:r>
              <a:rPr lang="ru-RU" dirty="0" err="1"/>
              <a:t>хилээмэ</a:t>
            </a:r>
            <a:r>
              <a:rPr lang="ru-RU" dirty="0"/>
              <a:t>,  </a:t>
            </a:r>
            <a:r>
              <a:rPr lang="en-US" dirty="0"/>
              <a:t>h</a:t>
            </a:r>
            <a:r>
              <a:rPr lang="ru-RU" dirty="0" err="1"/>
              <a:t>утэй</a:t>
            </a:r>
            <a:r>
              <a:rPr lang="ru-RU" dirty="0"/>
              <a:t> </a:t>
            </a:r>
            <a:r>
              <a:rPr lang="ru-RU" dirty="0" err="1"/>
              <a:t>сай</a:t>
            </a:r>
            <a:r>
              <a:rPr lang="ru-RU" dirty="0"/>
              <a:t> – </a:t>
            </a:r>
            <a:r>
              <a:rPr lang="ru-RU" dirty="0" err="1"/>
              <a:t>эдеэлэе</a:t>
            </a:r>
            <a:r>
              <a:rPr lang="ru-RU" dirty="0"/>
              <a:t>!</a:t>
            </a:r>
          </a:p>
          <a:p>
            <a:pPr marL="0" indent="0">
              <a:buNone/>
            </a:pPr>
            <a:r>
              <a:rPr lang="ru-RU" dirty="0"/>
              <a:t>- Каша </a:t>
            </a:r>
            <a:r>
              <a:rPr lang="ru-RU" dirty="0" err="1"/>
              <a:t>амтатай</a:t>
            </a:r>
            <a:r>
              <a:rPr lang="ru-RU" dirty="0"/>
              <a:t> </a:t>
            </a:r>
            <a:r>
              <a:rPr lang="ru-RU" dirty="0" err="1"/>
              <a:t>гу</a:t>
            </a:r>
            <a:r>
              <a:rPr lang="ru-RU" dirty="0"/>
              <a:t> ? (</a:t>
            </a:r>
            <a:r>
              <a:rPr lang="ru-RU" dirty="0" err="1"/>
              <a:t>Амтатай</a:t>
            </a:r>
            <a:r>
              <a:rPr lang="ru-RU" dirty="0"/>
              <a:t>)</a:t>
            </a:r>
          </a:p>
          <a:p>
            <a:pPr marL="0" indent="0">
              <a:buNone/>
            </a:pPr>
            <a:r>
              <a:rPr lang="ru-RU" dirty="0"/>
              <a:t>После завтрака дети говорят: «Би </a:t>
            </a:r>
            <a:r>
              <a:rPr lang="ru-RU" dirty="0" err="1"/>
              <a:t>садааб</a:t>
            </a:r>
            <a:r>
              <a:rPr lang="ru-RU" dirty="0"/>
              <a:t>, </a:t>
            </a:r>
            <a:r>
              <a:rPr lang="en-US" dirty="0"/>
              <a:t>h</a:t>
            </a:r>
            <a:r>
              <a:rPr lang="ru-RU" dirty="0" err="1"/>
              <a:t>айндаа</a:t>
            </a:r>
            <a:r>
              <a:rPr lang="ru-RU" dirty="0"/>
              <a:t>! </a:t>
            </a:r>
            <a:r>
              <a:rPr lang="ru-RU" dirty="0" err="1"/>
              <a:t>Баярлаа</a:t>
            </a:r>
            <a:r>
              <a:rPr lang="ru-RU" dirty="0"/>
              <a:t>!»</a:t>
            </a:r>
            <a:endParaRPr lang="ru-RU" dirty="0" smtClean="0"/>
          </a:p>
          <a:p>
            <a:endParaRPr lang="ru-RU" dirty="0" smtClean="0"/>
          </a:p>
          <a:p>
            <a:endParaRPr lang="ru-RU" dirty="0"/>
          </a:p>
        </p:txBody>
      </p:sp>
      <p:sp>
        <p:nvSpPr>
          <p:cNvPr id="3" name="Заголовок 2"/>
          <p:cNvSpPr>
            <a:spLocks noGrp="1"/>
          </p:cNvSpPr>
          <p:nvPr>
            <p:ph type="title"/>
          </p:nvPr>
        </p:nvSpPr>
        <p:spPr/>
        <p:txBody>
          <a:bodyPr/>
          <a:lstStyle/>
          <a:p>
            <a:r>
              <a:rPr lang="ru-RU" dirty="0" smtClean="0"/>
              <a:t> </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642918"/>
            <a:ext cx="8229600" cy="5364373"/>
          </a:xfrm>
        </p:spPr>
        <p:txBody>
          <a:bodyPr>
            <a:normAutofit fontScale="92500" lnSpcReduction="20000"/>
          </a:bodyPr>
          <a:lstStyle/>
          <a:p>
            <a:r>
              <a:rPr lang="ru-RU" dirty="0" smtClean="0"/>
              <a:t> </a:t>
            </a:r>
          </a:p>
          <a:p>
            <a:r>
              <a:rPr lang="ru-RU" dirty="0" smtClean="0"/>
              <a:t>Образовательная деятельность.</a:t>
            </a:r>
          </a:p>
          <a:p>
            <a:endParaRPr lang="ru-RU" dirty="0"/>
          </a:p>
          <a:p>
            <a:pPr marL="0" indent="0">
              <a:buNone/>
            </a:pPr>
            <a:r>
              <a:rPr lang="ru-RU" dirty="0"/>
              <a:t>Образовательная деятельность нацелена на учет интересов детей, в этом помогает педагогический прием с использованием копилки Х-файлов.   </a:t>
            </a:r>
          </a:p>
          <a:p>
            <a:pPr marL="0" indent="0">
              <a:buNone/>
            </a:pPr>
            <a:r>
              <a:rPr lang="ru-RU" dirty="0"/>
              <a:t> В приемной каждой группы находится копилка с Х-файлами, где каждый родитель может предложить тему для дальнейшего их изучения в группе. Для этого на бумажках записываются темы, например  «Мы вчера ходили на </a:t>
            </a:r>
            <a:r>
              <a:rPr lang="ru-RU" dirty="0" err="1"/>
              <a:t>ипподром,смотрели</a:t>
            </a:r>
            <a:r>
              <a:rPr lang="ru-RU" dirty="0"/>
              <a:t>  на лошадей, можно подробнее узнать о жизни лошадей, какие бывают лошади, как за ними ухаживают!», все интересующие темы выбираются и озвучиваются на утреннем сборе. Определяющим фактором построения образовательного процесса служит детская инициатива, </a:t>
            </a:r>
            <a:r>
              <a:rPr lang="ru-RU" dirty="0" smtClean="0"/>
              <a:t>которая</a:t>
            </a:r>
            <a:r>
              <a:rPr lang="ru-RU" dirty="0"/>
              <a:t> появляется и поддерживается при помощи технологии  утреннего ежедневного детского совещания и проектной деятельности.</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8"/>
            <a:ext cx="8686800" cy="4525963"/>
          </a:xfrm>
        </p:spPr>
        <p:txBody>
          <a:bodyPr>
            <a:normAutofit lnSpcReduction="10000"/>
          </a:bodyPr>
          <a:lstStyle/>
          <a:p>
            <a:pPr algn="ctr">
              <a:buNone/>
            </a:pPr>
            <a:r>
              <a:rPr lang="ru-RU" sz="2800" dirty="0" smtClean="0"/>
              <a:t> </a:t>
            </a:r>
            <a:endParaRPr lang="ru-RU" i="1" dirty="0" smtClean="0"/>
          </a:p>
          <a:p>
            <a:pPr marL="0" indent="0">
              <a:buNone/>
            </a:pPr>
            <a:r>
              <a:rPr lang="ru-RU" b="1" dirty="0"/>
              <a:t>Технология утреннего ежедневного детского  сбора позволяет выразить свою точку зрения, право быть услышанным, право рассуждать. Дает возможность распланировать день с учетом интересов детей.</a:t>
            </a:r>
            <a:endParaRPr lang="ru-RU" dirty="0"/>
          </a:p>
          <a:p>
            <a:pPr marL="0" indent="0">
              <a:buNone/>
            </a:pPr>
            <a:r>
              <a:rPr lang="ru-RU" dirty="0"/>
              <a:t>После завтрака дети садятся на стульчики или коврики и необычном образом приветствуют друг друга, делятся своими впечатлениями о чем –либо. Для организации и сплочения детей проводится небольшая игра, где ребенок включен в совместную деятельность. </a:t>
            </a:r>
          </a:p>
          <a:p>
            <a:pPr marL="0" indent="0">
              <a:buNone/>
            </a:pPr>
            <a:r>
              <a:rPr lang="ru-RU" dirty="0"/>
              <a:t>Например: Дети передают друг другу мяч и при том говорят «Я люблю … » , «Би   </a:t>
            </a:r>
            <a:r>
              <a:rPr lang="ru-RU" dirty="0" err="1"/>
              <a:t>дуратайб</a:t>
            </a:r>
            <a:r>
              <a:rPr lang="ru-RU" dirty="0"/>
              <a:t> …».</a:t>
            </a:r>
            <a:endParaRPr lang="ru-RU" dirty="0" smtClean="0"/>
          </a:p>
          <a:p>
            <a:endParaRPr lang="ru-RU" dirty="0"/>
          </a:p>
        </p:txBody>
      </p:sp>
      <p:sp>
        <p:nvSpPr>
          <p:cNvPr id="3" name="Заголовок 2"/>
          <p:cNvSpPr>
            <a:spLocks noGrp="1"/>
          </p:cNvSpPr>
          <p:nvPr>
            <p:ph type="title"/>
          </p:nvPr>
        </p:nvSpPr>
        <p:spPr/>
        <p:txBody>
          <a:bodyPr>
            <a:normAutofit/>
          </a:bodyPr>
          <a:lstStyle/>
          <a:p>
            <a:pPr algn="ctr"/>
            <a:r>
              <a:rPr lang="ru-RU" sz="2400" dirty="0" smtClean="0">
                <a:solidFill>
                  <a:schemeClr val="tx1"/>
                </a:solidFill>
              </a:rPr>
              <a:t>Утренний групповой сбор. </a:t>
            </a:r>
            <a:endParaRPr lang="ru-RU"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428604"/>
            <a:ext cx="8229600" cy="5578687"/>
          </a:xfrm>
        </p:spPr>
        <p:txBody>
          <a:bodyPr>
            <a:normAutofit/>
          </a:bodyPr>
          <a:lstStyle/>
          <a:p>
            <a:r>
              <a:rPr lang="ru-RU" dirty="0"/>
              <a:t>При этом дети делятся  своими впечатлениями и  идеями, рассказывают, что они хотели бы узнать сегодня и чем заняться. </a:t>
            </a:r>
          </a:p>
          <a:p>
            <a:r>
              <a:rPr lang="ru-RU" dirty="0"/>
              <a:t>Мальчику понравилось  шоу мыльных пузырей, он предложил делать мыльные пузыри. Устроить праздник, большая часть детей поддержала его идею. Мероприятие разделили на этапы в виде центров: «Экспериментирование!, где делают раствор для пузырей, </a:t>
            </a:r>
          </a:p>
          <a:p>
            <a:r>
              <a:rPr lang="ru-RU" dirty="0"/>
              <a:t>«Конструирование»-палочка для выдувания, </a:t>
            </a:r>
          </a:p>
          <a:p>
            <a:r>
              <a:rPr lang="ru-RU" dirty="0"/>
              <a:t>«Лепка и аппликации»-атрибуты для выпускания мыльных пузырей и украшения помещения.</a:t>
            </a:r>
          </a:p>
          <a:p>
            <a:r>
              <a:rPr lang="ru-RU" dirty="0"/>
              <a:t>«Театр», где выбирают ведущего, номера </a:t>
            </a:r>
            <a:r>
              <a:rPr lang="ru-RU" dirty="0" err="1"/>
              <a:t>и.т.д</a:t>
            </a: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2852"/>
            <a:ext cx="8229600" cy="6357982"/>
          </a:xfrm>
        </p:spPr>
        <p:txBody>
          <a:bodyPr>
            <a:normAutofit/>
          </a:bodyPr>
          <a:lstStyle/>
          <a:p>
            <a:r>
              <a:rPr lang="ru-RU" dirty="0" smtClean="0"/>
              <a:t> </a:t>
            </a:r>
          </a:p>
          <a:p>
            <a:endParaRPr lang="ru-RU" dirty="0"/>
          </a:p>
        </p:txBody>
      </p:sp>
      <p:sp>
        <p:nvSpPr>
          <p:cNvPr id="3" name="Прямоугольник 2"/>
          <p:cNvSpPr/>
          <p:nvPr/>
        </p:nvSpPr>
        <p:spPr>
          <a:xfrm>
            <a:off x="899592" y="1556792"/>
            <a:ext cx="7344816" cy="4154984"/>
          </a:xfrm>
          <a:prstGeom prst="rect">
            <a:avLst/>
          </a:prstGeom>
        </p:spPr>
        <p:txBody>
          <a:bodyPr wrap="square">
            <a:spAutoFit/>
          </a:bodyPr>
          <a:lstStyle/>
          <a:p>
            <a:r>
              <a:rPr lang="ru-RU" sz="2400" dirty="0"/>
              <a:t>Когда дети расходятся по центрам, наступает время активных действий воспитателя или учителя бурятского языка, которые внедряются  в работу центров, комментируя происходящее , вступают в диалог.</a:t>
            </a:r>
          </a:p>
          <a:p>
            <a:r>
              <a:rPr lang="ru-RU" sz="2400" dirty="0"/>
              <a:t> Используя готовые речевые клише: Ши </a:t>
            </a:r>
            <a:r>
              <a:rPr lang="ru-RU" sz="2400" dirty="0" err="1"/>
              <a:t>юу</a:t>
            </a:r>
            <a:r>
              <a:rPr lang="ru-RU" sz="2400" dirty="0"/>
              <a:t> </a:t>
            </a:r>
            <a:r>
              <a:rPr lang="ru-RU" sz="2400" dirty="0" err="1"/>
              <a:t>хэнэбши</a:t>
            </a:r>
            <a:r>
              <a:rPr lang="ru-RU" sz="2400" dirty="0"/>
              <a:t>? ( Би </a:t>
            </a:r>
            <a:r>
              <a:rPr lang="ru-RU" sz="2400" dirty="0" err="1"/>
              <a:t>зуранаб</a:t>
            </a:r>
            <a:r>
              <a:rPr lang="ru-RU" sz="2400" dirty="0"/>
              <a:t>! Би </a:t>
            </a:r>
            <a:r>
              <a:rPr lang="ru-RU" sz="2400" dirty="0" err="1"/>
              <a:t>ш</a:t>
            </a:r>
            <a:r>
              <a:rPr lang="ru-RU" sz="2400" dirty="0" err="1" smtClean="0"/>
              <a:t>абанаб</a:t>
            </a:r>
            <a:r>
              <a:rPr lang="ru-RU" sz="2400" dirty="0"/>
              <a:t>! Би </a:t>
            </a:r>
            <a:r>
              <a:rPr lang="ru-RU" sz="2400" dirty="0" err="1"/>
              <a:t>няанаб</a:t>
            </a:r>
            <a:r>
              <a:rPr lang="ru-RU" sz="2400" dirty="0"/>
              <a:t>! Би </a:t>
            </a:r>
            <a:r>
              <a:rPr lang="ru-RU" sz="2400" dirty="0" err="1"/>
              <a:t>шамда</a:t>
            </a:r>
            <a:r>
              <a:rPr lang="ru-RU" sz="2400" dirty="0"/>
              <a:t>  ту</a:t>
            </a:r>
            <a:r>
              <a:rPr lang="en-US" sz="2400" dirty="0"/>
              <a:t>h</a:t>
            </a:r>
            <a:r>
              <a:rPr lang="ru-RU" sz="2400" dirty="0" err="1"/>
              <a:t>алхам</a:t>
            </a:r>
            <a:r>
              <a:rPr lang="ru-RU" sz="2400" dirty="0"/>
              <a:t> </a:t>
            </a:r>
            <a:r>
              <a:rPr lang="ru-RU" sz="2400" dirty="0" err="1"/>
              <a:t>гу</a:t>
            </a:r>
            <a:r>
              <a:rPr lang="ru-RU" sz="2400" dirty="0"/>
              <a:t>? Ответы (</a:t>
            </a:r>
            <a:r>
              <a:rPr lang="ru-RU" sz="2400" dirty="0" err="1"/>
              <a:t>Зай!Угы</a:t>
            </a:r>
            <a:r>
              <a:rPr lang="ru-RU" sz="2400" dirty="0"/>
              <a:t>! Би </a:t>
            </a:r>
            <a:r>
              <a:rPr lang="ru-RU" sz="2400" dirty="0" err="1"/>
              <a:t>оороо</a:t>
            </a:r>
            <a:r>
              <a:rPr lang="ru-RU" sz="2400" dirty="0"/>
              <a:t>!) После работы в центрах начинается праздник мыльных пузырей».</a:t>
            </a:r>
          </a:p>
          <a:p>
            <a:r>
              <a:rPr lang="ru-RU" sz="2400" dirty="0"/>
              <a:t>Групповой сбор может продлиться от 10 до 30 минут.</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nSpc>
                <a:spcPct val="150000"/>
              </a:lnSpc>
            </a:pPr>
            <a:r>
              <a:rPr lang="ru-RU" dirty="0" smtClean="0"/>
              <a:t>«Это    один из наиболее действенных методов двуязычного обучения. Его преимуществом и сильной стороной являются системность, методическое единство и научная основа. Язык при этом становится не самоцелью, но средством получения информации и общения.</a:t>
            </a:r>
            <a:endParaRPr lang="ru-RU" i="1" dirty="0" smtClean="0"/>
          </a:p>
          <a:p>
            <a:endParaRPr lang="ru-RU" dirty="0"/>
          </a:p>
        </p:txBody>
      </p:sp>
      <p:sp>
        <p:nvSpPr>
          <p:cNvPr id="2" name="Заголовок 1"/>
          <p:cNvSpPr>
            <a:spLocks noGrp="1"/>
          </p:cNvSpPr>
          <p:nvPr>
            <p:ph type="title"/>
          </p:nvPr>
        </p:nvSpPr>
        <p:spPr/>
        <p:txBody>
          <a:bodyPr/>
          <a:lstStyle/>
          <a:p>
            <a:pPr algn="ctr"/>
            <a:r>
              <a:rPr lang="ru-RU" u="sng" dirty="0" smtClean="0"/>
              <a:t>Языковое погружение </a:t>
            </a: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000108"/>
            <a:ext cx="8686800" cy="5857892"/>
          </a:xfrm>
        </p:spPr>
        <p:txBody>
          <a:bodyPr>
            <a:normAutofit fontScale="92500" lnSpcReduction="10000"/>
          </a:bodyPr>
          <a:lstStyle/>
          <a:p>
            <a:pPr>
              <a:buNone/>
            </a:pPr>
            <a:r>
              <a:rPr lang="ru-RU" b="1" u="sng" dirty="0" smtClean="0"/>
              <a:t>                                                                                       </a:t>
            </a:r>
            <a:endParaRPr lang="ru-RU" b="1" dirty="0" smtClean="0"/>
          </a:p>
          <a:p>
            <a:r>
              <a:rPr lang="ru-RU" dirty="0"/>
              <a:t>На прогулке  воспитатели  или учителя бурятского языка  работают активно вовлекая детей в речевую деятельность на бурятском языке, организовывают наблюдения, трудовые  поручения и игры .</a:t>
            </a:r>
          </a:p>
          <a:p>
            <a:pPr marL="0" indent="0">
              <a:buNone/>
            </a:pPr>
            <a:r>
              <a:rPr lang="ru-RU" dirty="0" smtClean="0"/>
              <a:t>1. </a:t>
            </a:r>
            <a:r>
              <a:rPr lang="ru-RU" dirty="0"/>
              <a:t>Наблюдения за погодой, явлениями природы (ветер, дождь, снег)</a:t>
            </a:r>
          </a:p>
          <a:p>
            <a:r>
              <a:rPr lang="ru-RU" dirty="0" err="1" smtClean="0"/>
              <a:t>Муноодэр</a:t>
            </a:r>
            <a:r>
              <a:rPr lang="ru-RU" dirty="0" smtClean="0"/>
              <a:t> </a:t>
            </a:r>
            <a:r>
              <a:rPr lang="ru-RU" dirty="0" err="1"/>
              <a:t>наратай</a:t>
            </a:r>
            <a:r>
              <a:rPr lang="ru-RU" dirty="0"/>
              <a:t> </a:t>
            </a:r>
            <a:r>
              <a:rPr lang="ru-RU" dirty="0" err="1"/>
              <a:t>удэр</a:t>
            </a:r>
            <a:r>
              <a:rPr lang="ru-RU" dirty="0"/>
              <a:t>,  </a:t>
            </a:r>
            <a:r>
              <a:rPr lang="ru-RU" dirty="0" err="1"/>
              <a:t>уулэтэй</a:t>
            </a:r>
            <a:r>
              <a:rPr lang="ru-RU" dirty="0"/>
              <a:t> </a:t>
            </a:r>
            <a:r>
              <a:rPr lang="ru-RU" dirty="0" err="1"/>
              <a:t>удэр</a:t>
            </a:r>
            <a:r>
              <a:rPr lang="ru-RU" dirty="0"/>
              <a:t>,  </a:t>
            </a:r>
            <a:r>
              <a:rPr lang="ru-RU" dirty="0" err="1"/>
              <a:t>дулаан</a:t>
            </a:r>
            <a:r>
              <a:rPr lang="ru-RU" dirty="0"/>
              <a:t> </a:t>
            </a:r>
            <a:r>
              <a:rPr lang="ru-RU" dirty="0" err="1"/>
              <a:t>удэр</a:t>
            </a:r>
            <a:r>
              <a:rPr lang="ru-RU" dirty="0"/>
              <a:t>, </a:t>
            </a:r>
            <a:r>
              <a:rPr lang="en-US" dirty="0"/>
              <a:t>h</a:t>
            </a:r>
            <a:r>
              <a:rPr lang="ru-RU" dirty="0" err="1"/>
              <a:t>алхигуй</a:t>
            </a:r>
            <a:r>
              <a:rPr lang="ru-RU" dirty="0"/>
              <a:t> </a:t>
            </a:r>
            <a:r>
              <a:rPr lang="ru-RU" dirty="0" err="1"/>
              <a:t>удэр</a:t>
            </a:r>
            <a:r>
              <a:rPr lang="ru-RU" dirty="0"/>
              <a:t>.  </a:t>
            </a:r>
          </a:p>
          <a:p>
            <a:r>
              <a:rPr lang="ru-RU" dirty="0"/>
              <a:t>Упражнение  «Что есть на улице?»</a:t>
            </a:r>
          </a:p>
          <a:p>
            <a:r>
              <a:rPr lang="ru-RU" dirty="0" err="1" smtClean="0"/>
              <a:t>Газаа</a:t>
            </a:r>
            <a:r>
              <a:rPr lang="ru-RU" dirty="0" smtClean="0"/>
              <a:t> </a:t>
            </a:r>
            <a:r>
              <a:rPr lang="ru-RU" dirty="0" err="1"/>
              <a:t>юун</a:t>
            </a:r>
            <a:r>
              <a:rPr lang="ru-RU" dirty="0"/>
              <a:t> </a:t>
            </a:r>
            <a:r>
              <a:rPr lang="ru-RU" dirty="0" err="1"/>
              <a:t>бииб</a:t>
            </a:r>
            <a:r>
              <a:rPr lang="ru-RU" dirty="0"/>
              <a:t>?  (На улице солнце, есть облака, птицы, деревья, дома.)</a:t>
            </a:r>
          </a:p>
          <a:p>
            <a:r>
              <a:rPr lang="ru-RU" dirty="0" smtClean="0"/>
              <a:t> </a:t>
            </a:r>
            <a:r>
              <a:rPr lang="ru-RU" dirty="0" err="1"/>
              <a:t>Газаа</a:t>
            </a:r>
            <a:r>
              <a:rPr lang="ru-RU" dirty="0"/>
              <a:t>  </a:t>
            </a:r>
            <a:r>
              <a:rPr lang="ru-RU" dirty="0" err="1"/>
              <a:t>наран</a:t>
            </a:r>
            <a:r>
              <a:rPr lang="ru-RU" dirty="0"/>
              <a:t> </a:t>
            </a:r>
            <a:r>
              <a:rPr lang="ru-RU" dirty="0" err="1"/>
              <a:t>байна</a:t>
            </a:r>
            <a:r>
              <a:rPr lang="ru-RU" dirty="0"/>
              <a:t>, </a:t>
            </a:r>
            <a:r>
              <a:rPr lang="ru-RU" dirty="0" err="1"/>
              <a:t>уулэн</a:t>
            </a:r>
            <a:r>
              <a:rPr lang="ru-RU" dirty="0"/>
              <a:t> </a:t>
            </a:r>
            <a:r>
              <a:rPr lang="ru-RU" dirty="0" err="1"/>
              <a:t>байна</a:t>
            </a:r>
            <a:r>
              <a:rPr lang="ru-RU" dirty="0"/>
              <a:t>, </a:t>
            </a:r>
            <a:r>
              <a:rPr lang="ru-RU" dirty="0" err="1"/>
              <a:t>шубууд</a:t>
            </a:r>
            <a:r>
              <a:rPr lang="ru-RU" dirty="0"/>
              <a:t> </a:t>
            </a:r>
            <a:r>
              <a:rPr lang="ru-RU" dirty="0" err="1"/>
              <a:t>байна</a:t>
            </a:r>
            <a:r>
              <a:rPr lang="ru-RU" dirty="0"/>
              <a:t>, </a:t>
            </a:r>
            <a:r>
              <a:rPr lang="ru-RU" dirty="0" err="1"/>
              <a:t>модон</a:t>
            </a:r>
            <a:r>
              <a:rPr lang="ru-RU" dirty="0"/>
              <a:t> </a:t>
            </a:r>
            <a:r>
              <a:rPr lang="ru-RU" dirty="0" err="1"/>
              <a:t>байна</a:t>
            </a:r>
            <a:r>
              <a:rPr lang="ru-RU" dirty="0"/>
              <a:t>, </a:t>
            </a:r>
            <a:r>
              <a:rPr lang="ru-RU" dirty="0" err="1"/>
              <a:t>гэр</a:t>
            </a:r>
            <a:r>
              <a:rPr lang="ru-RU" dirty="0"/>
              <a:t> </a:t>
            </a:r>
            <a:r>
              <a:rPr lang="ru-RU" dirty="0" err="1"/>
              <a:t>байна</a:t>
            </a:r>
            <a:r>
              <a:rPr lang="ru-RU" dirty="0"/>
              <a:t>.</a:t>
            </a:r>
          </a:p>
          <a:p>
            <a:pPr marL="0" indent="0">
              <a:buNone/>
            </a:pPr>
            <a:r>
              <a:rPr lang="ru-RU" dirty="0"/>
              <a:t>2. Труд на участке.</a:t>
            </a:r>
          </a:p>
          <a:p>
            <a:r>
              <a:rPr lang="ru-RU" dirty="0"/>
              <a:t>Это камень - </a:t>
            </a:r>
            <a:r>
              <a:rPr lang="ru-RU" dirty="0" err="1"/>
              <a:t>Энэ</a:t>
            </a:r>
            <a:r>
              <a:rPr lang="ru-RU" dirty="0"/>
              <a:t> </a:t>
            </a:r>
            <a:r>
              <a:rPr lang="ru-RU" dirty="0" err="1"/>
              <a:t>шулуун</a:t>
            </a:r>
            <a:r>
              <a:rPr lang="ru-RU" dirty="0"/>
              <a:t>. </a:t>
            </a:r>
            <a:r>
              <a:rPr lang="ru-RU" dirty="0" err="1"/>
              <a:t>Шулуунуудые</a:t>
            </a:r>
            <a:r>
              <a:rPr lang="ru-RU" dirty="0"/>
              <a:t> </a:t>
            </a:r>
            <a:r>
              <a:rPr lang="ru-RU" dirty="0" err="1"/>
              <a:t>суглуулая</a:t>
            </a:r>
            <a:r>
              <a:rPr lang="ru-RU" dirty="0"/>
              <a:t>!</a:t>
            </a:r>
          </a:p>
          <a:p>
            <a:r>
              <a:rPr lang="ru-RU" dirty="0"/>
              <a:t>Этот мусор собираем ! – </a:t>
            </a:r>
            <a:r>
              <a:rPr lang="ru-RU" dirty="0" err="1"/>
              <a:t>Энэ</a:t>
            </a:r>
            <a:r>
              <a:rPr lang="ru-RU" dirty="0"/>
              <a:t> </a:t>
            </a:r>
            <a:r>
              <a:rPr lang="ru-RU" dirty="0" err="1"/>
              <a:t>шорой</a:t>
            </a:r>
            <a:r>
              <a:rPr lang="ru-RU" dirty="0"/>
              <a:t> </a:t>
            </a:r>
            <a:r>
              <a:rPr lang="ru-RU" dirty="0" err="1"/>
              <a:t>суглуулая</a:t>
            </a:r>
            <a:r>
              <a:rPr lang="ru-RU" dirty="0"/>
              <a:t>!</a:t>
            </a:r>
          </a:p>
        </p:txBody>
      </p:sp>
      <p:sp>
        <p:nvSpPr>
          <p:cNvPr id="3" name="Заголовок 2"/>
          <p:cNvSpPr>
            <a:spLocks noGrp="1"/>
          </p:cNvSpPr>
          <p:nvPr>
            <p:ph type="title"/>
          </p:nvPr>
        </p:nvSpPr>
        <p:spPr>
          <a:xfrm>
            <a:off x="395536" y="260648"/>
            <a:ext cx="8229600" cy="792088"/>
          </a:xfrm>
        </p:spPr>
        <p:txBody>
          <a:bodyPr>
            <a:normAutofit/>
          </a:bodyPr>
          <a:lstStyle/>
          <a:p>
            <a:r>
              <a:rPr lang="ru-RU" sz="2400" dirty="0" smtClean="0">
                <a:solidFill>
                  <a:schemeClr val="bg1"/>
                </a:solidFill>
              </a:rPr>
              <a:t>     Прогулка</a:t>
            </a:r>
            <a:r>
              <a:rPr lang="ru-RU" sz="2400" dirty="0" smtClean="0"/>
              <a:t>:                           </a:t>
            </a:r>
            <a:endParaRPr lang="ru-RU"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500034" y="285728"/>
            <a:ext cx="8229600" cy="5668971"/>
          </a:xfrm>
        </p:spPr>
        <p:txBody>
          <a:bodyPr>
            <a:normAutofit fontScale="92500"/>
          </a:bodyPr>
          <a:lstStyle/>
          <a:p>
            <a:pPr marL="0" indent="0">
              <a:buNone/>
            </a:pPr>
            <a:r>
              <a:rPr lang="ru-RU" dirty="0" smtClean="0"/>
              <a:t> Подвижные </a:t>
            </a:r>
            <a:r>
              <a:rPr lang="ru-RU" dirty="0"/>
              <a:t>игры и упражнения являются одним из эффективных средств обучения детей бурятскому языку при разучивании диалогов, небольших дразнилок , </a:t>
            </a:r>
            <a:r>
              <a:rPr lang="ru-RU" dirty="0" err="1"/>
              <a:t>потешек</a:t>
            </a:r>
            <a:r>
              <a:rPr lang="ru-RU" dirty="0"/>
              <a:t>.</a:t>
            </a:r>
          </a:p>
          <a:p>
            <a:pPr marL="0" indent="0">
              <a:buNone/>
            </a:pPr>
            <a:r>
              <a:rPr lang="ru-RU" dirty="0" smtClean="0"/>
              <a:t> Рассмотрим </a:t>
            </a:r>
            <a:r>
              <a:rPr lang="ru-RU" dirty="0"/>
              <a:t>бурятскую подвижную игру «Волк и тарбаганы»</a:t>
            </a:r>
          </a:p>
          <a:p>
            <a:pPr marL="0" indent="0">
              <a:buNone/>
            </a:pPr>
            <a:r>
              <a:rPr lang="ru-RU" b="1" dirty="0"/>
              <a:t>С двух сторон расположены норки тарбагана, а посередине с краю – дом волка. Тарбаганы дразнят волка: «Волк, волк , твоя нора грязная, а наша чистая!» - </a:t>
            </a:r>
            <a:r>
              <a:rPr lang="ru-RU" b="1" dirty="0" err="1"/>
              <a:t>Шоно,Шоно</a:t>
            </a:r>
            <a:r>
              <a:rPr lang="ru-RU" b="1" dirty="0"/>
              <a:t>  </a:t>
            </a:r>
            <a:r>
              <a:rPr lang="ru-RU" b="1" dirty="0" err="1"/>
              <a:t>шинии</a:t>
            </a:r>
            <a:r>
              <a:rPr lang="ru-RU" b="1" dirty="0"/>
              <a:t> </a:t>
            </a:r>
            <a:r>
              <a:rPr lang="ru-RU" b="1" dirty="0" err="1"/>
              <a:t>гэр</a:t>
            </a:r>
            <a:r>
              <a:rPr lang="ru-RU" b="1" dirty="0"/>
              <a:t> </a:t>
            </a:r>
            <a:r>
              <a:rPr lang="ru-RU" b="1" dirty="0" err="1"/>
              <a:t>муухай</a:t>
            </a:r>
            <a:r>
              <a:rPr lang="ru-RU" b="1" dirty="0"/>
              <a:t>, </a:t>
            </a:r>
            <a:r>
              <a:rPr lang="ru-RU" b="1" dirty="0" err="1"/>
              <a:t>манай</a:t>
            </a:r>
            <a:r>
              <a:rPr lang="ru-RU" b="1" dirty="0"/>
              <a:t> </a:t>
            </a:r>
            <a:r>
              <a:rPr lang="ru-RU" b="1" dirty="0" err="1"/>
              <a:t>гэр</a:t>
            </a:r>
            <a:r>
              <a:rPr lang="ru-RU" b="1" dirty="0"/>
              <a:t> </a:t>
            </a:r>
            <a:r>
              <a:rPr lang="ru-RU" b="1" dirty="0" err="1"/>
              <a:t>сэбэр</a:t>
            </a:r>
            <a:r>
              <a:rPr lang="ru-RU" b="1" dirty="0"/>
              <a:t>!</a:t>
            </a:r>
            <a:endParaRPr lang="ru-RU" dirty="0"/>
          </a:p>
          <a:p>
            <a:pPr marL="0" indent="0">
              <a:buNone/>
            </a:pPr>
            <a:r>
              <a:rPr lang="ru-RU" b="1" dirty="0"/>
              <a:t>Волк отвечает «Нет, это у меня нора чистая, а у вас грязная!» </a:t>
            </a:r>
            <a:endParaRPr lang="ru-RU" b="1" dirty="0" smtClean="0"/>
          </a:p>
          <a:p>
            <a:pPr marL="0" indent="0">
              <a:buNone/>
            </a:pPr>
            <a:r>
              <a:rPr lang="ru-RU" b="1" dirty="0" smtClean="0"/>
              <a:t>-</a:t>
            </a:r>
            <a:r>
              <a:rPr lang="ru-RU" b="1" dirty="0" err="1"/>
              <a:t>Угы</a:t>
            </a:r>
            <a:r>
              <a:rPr lang="ru-RU" b="1" dirty="0"/>
              <a:t> </a:t>
            </a:r>
            <a:r>
              <a:rPr lang="ru-RU" b="1" dirty="0" err="1"/>
              <a:t>минии</a:t>
            </a:r>
            <a:r>
              <a:rPr lang="ru-RU" b="1" dirty="0"/>
              <a:t>  </a:t>
            </a:r>
            <a:r>
              <a:rPr lang="ru-RU" b="1" dirty="0" err="1"/>
              <a:t>гэр</a:t>
            </a:r>
            <a:r>
              <a:rPr lang="ru-RU" b="1" dirty="0"/>
              <a:t> </a:t>
            </a:r>
            <a:r>
              <a:rPr lang="ru-RU" b="1" dirty="0" err="1"/>
              <a:t>сэбэр</a:t>
            </a:r>
            <a:r>
              <a:rPr lang="ru-RU" b="1" dirty="0"/>
              <a:t>, </a:t>
            </a:r>
            <a:r>
              <a:rPr lang="ru-RU" b="1" dirty="0" err="1"/>
              <a:t>танай</a:t>
            </a:r>
            <a:r>
              <a:rPr lang="ru-RU" b="1" dirty="0"/>
              <a:t> </a:t>
            </a:r>
            <a:r>
              <a:rPr lang="ru-RU" b="1" dirty="0" err="1"/>
              <a:t>гэр</a:t>
            </a:r>
            <a:r>
              <a:rPr lang="ru-RU" b="1" dirty="0"/>
              <a:t> </a:t>
            </a:r>
            <a:r>
              <a:rPr lang="ru-RU" b="1" dirty="0" err="1"/>
              <a:t>муухай</a:t>
            </a:r>
            <a:r>
              <a:rPr lang="ru-RU" b="1" dirty="0" smtClean="0"/>
              <a:t>!»</a:t>
            </a:r>
          </a:p>
          <a:p>
            <a:pPr marL="0" indent="0">
              <a:buNone/>
            </a:pPr>
            <a:r>
              <a:rPr lang="ru-RU" b="1" dirty="0" smtClean="0"/>
              <a:t>После </a:t>
            </a:r>
            <a:r>
              <a:rPr lang="ru-RU" b="1" dirty="0"/>
              <a:t>этих слов волк ловит перебегающих тарбаганов, считает на бурятском языке, сколько </a:t>
            </a:r>
            <a:r>
              <a:rPr lang="ru-RU" b="1" dirty="0" smtClean="0"/>
              <a:t>поймал</a:t>
            </a:r>
            <a:r>
              <a:rPr lang="ru-RU" b="1" dirty="0"/>
              <a:t>, затем импровизирует, как он их поел, и говорит : «Вкусные </a:t>
            </a:r>
            <a:r>
              <a:rPr lang="ru-RU" b="1" dirty="0" err="1"/>
              <a:t>трабаганы</a:t>
            </a:r>
            <a:r>
              <a:rPr lang="ru-RU" b="1" dirty="0"/>
              <a:t>» - «</a:t>
            </a:r>
            <a:r>
              <a:rPr lang="ru-RU" b="1" dirty="0" err="1"/>
              <a:t>Амтатай</a:t>
            </a:r>
            <a:r>
              <a:rPr lang="ru-RU" b="1" dirty="0"/>
              <a:t> </a:t>
            </a:r>
            <a:r>
              <a:rPr lang="ru-RU" b="1" dirty="0" err="1"/>
              <a:t>тарбаганууд</a:t>
            </a:r>
            <a:r>
              <a:rPr lang="ru-RU" b="1" dirty="0"/>
              <a:t> и т.д.</a:t>
            </a:r>
            <a:endParaRPr lang="ru-RU" dirty="0"/>
          </a:p>
          <a:p>
            <a:endParaRPr lang="ru-RU" dirty="0" smtClean="0"/>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857232"/>
            <a:ext cx="8329642" cy="5357850"/>
          </a:xfrm>
        </p:spPr>
        <p:txBody>
          <a:bodyPr>
            <a:normAutofit/>
          </a:bodyPr>
          <a:lstStyle/>
          <a:p>
            <a:pPr lvl="0"/>
            <a:r>
              <a:rPr lang="ru-RU" dirty="0" smtClean="0"/>
              <a:t>                              Вторая половина дня</a:t>
            </a:r>
          </a:p>
          <a:p>
            <a:r>
              <a:rPr lang="ru-RU" dirty="0"/>
              <a:t>Воспитатель говорит: «</a:t>
            </a:r>
            <a:r>
              <a:rPr lang="ru-RU" dirty="0" err="1"/>
              <a:t>Ухибууд</a:t>
            </a:r>
            <a:r>
              <a:rPr lang="ru-RU" dirty="0"/>
              <a:t> </a:t>
            </a:r>
            <a:r>
              <a:rPr lang="en-US" dirty="0"/>
              <a:t>h</a:t>
            </a:r>
            <a:r>
              <a:rPr lang="ru-RU" dirty="0" err="1"/>
              <a:t>эригты</a:t>
            </a:r>
            <a:r>
              <a:rPr lang="ru-RU" dirty="0"/>
              <a:t>, зарядка </a:t>
            </a:r>
            <a:r>
              <a:rPr lang="ru-RU" dirty="0" err="1"/>
              <a:t>хэе</a:t>
            </a:r>
            <a:r>
              <a:rPr lang="ru-RU" dirty="0"/>
              <a:t>, </a:t>
            </a:r>
            <a:r>
              <a:rPr lang="ru-RU" dirty="0" err="1"/>
              <a:t>велосипедээр</a:t>
            </a:r>
            <a:r>
              <a:rPr lang="ru-RU" dirty="0"/>
              <a:t>  </a:t>
            </a:r>
            <a:r>
              <a:rPr lang="ru-RU" dirty="0" err="1"/>
              <a:t>ябанабди</a:t>
            </a:r>
            <a:r>
              <a:rPr lang="ru-RU" dirty="0"/>
              <a:t> гэ</a:t>
            </a:r>
            <a:r>
              <a:rPr lang="en-US" dirty="0"/>
              <a:t>h</a:t>
            </a:r>
            <a:r>
              <a:rPr lang="ru-RU" dirty="0"/>
              <a:t>эн </a:t>
            </a:r>
            <a:r>
              <a:rPr lang="ru-RU" dirty="0" err="1"/>
              <a:t>упражнени</a:t>
            </a:r>
            <a:r>
              <a:rPr lang="ru-RU" dirty="0"/>
              <a:t> </a:t>
            </a:r>
            <a:r>
              <a:rPr lang="ru-RU" dirty="0" err="1"/>
              <a:t>хэе</a:t>
            </a:r>
            <a:r>
              <a:rPr lang="ru-RU" dirty="0"/>
              <a:t>, </a:t>
            </a:r>
            <a:r>
              <a:rPr lang="ru-RU" dirty="0" err="1"/>
              <a:t>миисгэй</a:t>
            </a:r>
            <a:r>
              <a:rPr lang="ru-RU" dirty="0"/>
              <a:t> </a:t>
            </a:r>
            <a:r>
              <a:rPr lang="ru-RU" dirty="0" err="1"/>
              <a:t>сухалтай</a:t>
            </a:r>
            <a:r>
              <a:rPr lang="ru-RU" dirty="0"/>
              <a:t>, </a:t>
            </a:r>
            <a:r>
              <a:rPr lang="ru-RU" dirty="0" err="1"/>
              <a:t>миисгэй</a:t>
            </a:r>
            <a:r>
              <a:rPr lang="ru-RU" dirty="0"/>
              <a:t>  </a:t>
            </a:r>
            <a:r>
              <a:rPr lang="ru-RU" dirty="0" err="1"/>
              <a:t>хухуютэй</a:t>
            </a:r>
            <a:r>
              <a:rPr lang="ru-RU" dirty="0"/>
              <a:t> </a:t>
            </a:r>
            <a:r>
              <a:rPr lang="ru-RU" dirty="0" err="1"/>
              <a:t>г.м</a:t>
            </a:r>
            <a:r>
              <a:rPr lang="ru-RU" dirty="0"/>
              <a:t>. </a:t>
            </a:r>
            <a:r>
              <a:rPr lang="ru-RU" dirty="0" err="1"/>
              <a:t>упражнени</a:t>
            </a:r>
            <a:r>
              <a:rPr lang="ru-RU" dirty="0"/>
              <a:t> </a:t>
            </a:r>
            <a:r>
              <a:rPr lang="ru-RU" dirty="0" err="1"/>
              <a:t>хэнэбди</a:t>
            </a:r>
            <a:r>
              <a:rPr lang="ru-RU" dirty="0"/>
              <a:t>, </a:t>
            </a:r>
            <a:r>
              <a:rPr lang="ru-RU" dirty="0" err="1"/>
              <a:t>хубса</a:t>
            </a:r>
            <a:r>
              <a:rPr lang="en-US" dirty="0"/>
              <a:t>h</a:t>
            </a:r>
            <a:r>
              <a:rPr lang="ru-RU" dirty="0" err="1"/>
              <a:t>аа</a:t>
            </a:r>
            <a:r>
              <a:rPr lang="ru-RU" dirty="0"/>
              <a:t> </a:t>
            </a:r>
            <a:r>
              <a:rPr lang="ru-RU" dirty="0" err="1"/>
              <a:t>умдэгты</a:t>
            </a:r>
            <a:r>
              <a:rPr lang="ru-RU" dirty="0"/>
              <a:t>, </a:t>
            </a:r>
            <a:r>
              <a:rPr lang="ru-RU" dirty="0" err="1"/>
              <a:t>гараа</a:t>
            </a:r>
            <a:r>
              <a:rPr lang="ru-RU" dirty="0"/>
              <a:t> </a:t>
            </a:r>
            <a:r>
              <a:rPr lang="ru-RU" dirty="0" err="1"/>
              <a:t>угаагты</a:t>
            </a:r>
            <a:r>
              <a:rPr lang="ru-RU" dirty="0"/>
              <a:t>!»- дети просыпаются, делают динамическую разминку, одеваются моются и идут на полдник.</a:t>
            </a:r>
          </a:p>
          <a:p>
            <a:pPr marL="0" indent="0">
              <a:buNone/>
            </a:pPr>
            <a:r>
              <a:rPr lang="ru-RU" dirty="0"/>
              <a:t>В конце дня организовывается  выставка продуктивной деятельности детей, подводим итог дня:  «Чем мы сегодня занимались? </a:t>
            </a:r>
            <a:r>
              <a:rPr lang="ru-RU" dirty="0" err="1"/>
              <a:t>Муноодэр</a:t>
            </a:r>
            <a:r>
              <a:rPr lang="ru-RU" dirty="0"/>
              <a:t> </a:t>
            </a:r>
            <a:r>
              <a:rPr lang="ru-RU" dirty="0" err="1"/>
              <a:t>юу</a:t>
            </a:r>
            <a:r>
              <a:rPr lang="ru-RU" dirty="0"/>
              <a:t> </a:t>
            </a:r>
            <a:r>
              <a:rPr lang="ru-RU" dirty="0" err="1"/>
              <a:t>хээбибди</a:t>
            </a:r>
            <a:r>
              <a:rPr lang="ru-RU" dirty="0"/>
              <a:t>?</a:t>
            </a:r>
          </a:p>
          <a:p>
            <a:pPr lvl="0"/>
            <a:endParaRPr lang="ru-RU" dirty="0" smtClean="0"/>
          </a:p>
          <a:p>
            <a:endParaRPr lang="ru-RU" dirty="0"/>
          </a:p>
        </p:txBody>
      </p:sp>
      <p:sp>
        <p:nvSpPr>
          <p:cNvPr id="3" name="Заголовок 2"/>
          <p:cNvSpPr>
            <a:spLocks noGrp="1"/>
          </p:cNvSpPr>
          <p:nvPr>
            <p:ph type="title"/>
          </p:nvPr>
        </p:nvSpPr>
        <p:spPr>
          <a:xfrm>
            <a:off x="457200" y="338328"/>
            <a:ext cx="8229600" cy="570392"/>
          </a:xfrm>
        </p:spPr>
        <p:txBody>
          <a:bodyPr>
            <a:normAutofit fontScale="90000"/>
          </a:bodyPr>
          <a:lstStyle/>
          <a:p>
            <a:r>
              <a:rPr lang="ru-RU" dirty="0" smtClean="0"/>
              <a:t>  </a:t>
            </a:r>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500042"/>
            <a:ext cx="8229600" cy="5507249"/>
          </a:xfrm>
        </p:spPr>
        <p:txBody>
          <a:bodyPr>
            <a:normAutofit fontScale="92500" lnSpcReduction="20000"/>
          </a:bodyPr>
          <a:lstStyle/>
          <a:p>
            <a:r>
              <a:rPr lang="ru-RU" b="1" dirty="0"/>
              <a:t>Развивающая  среда  по бурятскому языку.</a:t>
            </a:r>
            <a:endParaRPr lang="ru-RU" dirty="0"/>
          </a:p>
          <a:p>
            <a:r>
              <a:rPr lang="ru-RU" dirty="0"/>
              <a:t>В </a:t>
            </a:r>
            <a:r>
              <a:rPr lang="ru-RU" dirty="0" err="1"/>
              <a:t>билингвальных</a:t>
            </a:r>
            <a:r>
              <a:rPr lang="ru-RU" dirty="0"/>
              <a:t> группах должны быть уголок родного края, где размещаются  картинки родной природы по временам года, родного города, села, атрибуты (юрта, пять видов домашнего скота, люди в бурятских костюмах), сувениры, куклы, говорящие на бурятском языке, игрушки, книги бурятских авторов.</a:t>
            </a:r>
          </a:p>
          <a:p>
            <a:r>
              <a:rPr lang="ru-RU" dirty="0"/>
              <a:t>Тематическое предметно-развивающее пространство в группе оформляется </a:t>
            </a:r>
            <a:r>
              <a:rPr lang="ru-RU" dirty="0" err="1"/>
              <a:t>рисунками,поделками</a:t>
            </a:r>
            <a:r>
              <a:rPr lang="ru-RU" dirty="0"/>
              <a:t> по пройденному материалу.</a:t>
            </a:r>
          </a:p>
          <a:p>
            <a:r>
              <a:rPr lang="ru-RU" dirty="0"/>
              <a:t>Дидактические игры, картинки, карточки, вкладываются в коробочку под названием «</a:t>
            </a:r>
            <a:r>
              <a:rPr lang="ru-RU" dirty="0" err="1"/>
              <a:t>Буряадаар</a:t>
            </a:r>
            <a:r>
              <a:rPr lang="ru-RU" dirty="0"/>
              <a:t> </a:t>
            </a:r>
            <a:r>
              <a:rPr lang="ru-RU" dirty="0" err="1"/>
              <a:t>дуугарая</a:t>
            </a:r>
            <a:r>
              <a:rPr lang="ru-RU" dirty="0"/>
              <a:t>!» для закрепления материала в течения дня.</a:t>
            </a:r>
          </a:p>
          <a:p>
            <a:r>
              <a:rPr lang="ru-RU" dirty="0"/>
              <a:t>В группах для организации игр используют разную атрибутику: бурятские </a:t>
            </a:r>
            <a:r>
              <a:rPr lang="ru-RU" dirty="0" smtClean="0"/>
              <a:t>шапочки, рукавицы</a:t>
            </a:r>
            <a:r>
              <a:rPr lang="ru-RU" dirty="0"/>
              <a:t>. Костюмы, пиалы, </a:t>
            </a:r>
            <a:r>
              <a:rPr lang="ru-RU" dirty="0" err="1"/>
              <a:t>беререстяную</a:t>
            </a:r>
            <a:r>
              <a:rPr lang="ru-RU" dirty="0"/>
              <a:t> утварь, косточки шагай</a:t>
            </a:r>
            <a:r>
              <a:rPr lang="ru-RU" dirty="0" smtClean="0"/>
              <a:t> </a:t>
            </a:r>
            <a:r>
              <a:rPr lang="ru-RU" dirty="0"/>
              <a:t>пять видов животных, ширму-</a:t>
            </a:r>
            <a:r>
              <a:rPr lang="ru-RU" dirty="0" err="1"/>
              <a:t>трансформер</a:t>
            </a:r>
            <a:r>
              <a:rPr lang="ru-RU" dirty="0"/>
              <a:t>,  которая превращается в дом –юрту, а </a:t>
            </a:r>
            <a:r>
              <a:rPr lang="ru-RU" dirty="0" smtClean="0"/>
              <a:t>для </a:t>
            </a:r>
            <a:r>
              <a:rPr lang="ru-RU" dirty="0"/>
              <a:t>подвижных игр – лошади на палочках, лук, стрелы. Лавочки, сундучки, «</a:t>
            </a:r>
            <a:r>
              <a:rPr lang="ru-RU" dirty="0" err="1" smtClean="0"/>
              <a:t>аргамжа</a:t>
            </a:r>
            <a:r>
              <a:rPr lang="ru-RU" dirty="0" smtClean="0"/>
              <a:t> - поясок</a:t>
            </a:r>
            <a:r>
              <a:rPr lang="ru-RU" dirty="0"/>
              <a:t>».</a:t>
            </a:r>
          </a:p>
          <a:p>
            <a:endParaRPr lang="ru-RU" dirty="0" smtClean="0"/>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642918"/>
            <a:ext cx="8229600" cy="6000792"/>
          </a:xfrm>
        </p:spPr>
        <p:txBody>
          <a:bodyPr>
            <a:normAutofit/>
          </a:bodyPr>
          <a:lstStyle/>
          <a:p>
            <a:r>
              <a:rPr lang="ru-RU" dirty="0"/>
              <a:t>Для организации образовательной деятельности по бурятскому языку активно применяются наглядные пособия например «</a:t>
            </a:r>
            <a:r>
              <a:rPr lang="ru-RU" dirty="0" err="1"/>
              <a:t>Шэдитэ</a:t>
            </a:r>
            <a:r>
              <a:rPr lang="ru-RU" dirty="0"/>
              <a:t> сумка», в нем собраны разные  игрушки, картинки, книжки, кубики, мячики </a:t>
            </a:r>
            <a:r>
              <a:rPr lang="ru-RU" dirty="0" err="1"/>
              <a:t>и.т.д</a:t>
            </a:r>
            <a:r>
              <a:rPr lang="ru-RU" dirty="0"/>
              <a:t>., а также диски с бурятскими детскими песнями и мультфильмами на бурятском языке</a:t>
            </a:r>
          </a:p>
          <a:p>
            <a:r>
              <a:rPr lang="ru-RU" dirty="0"/>
              <a:t>«Волшебный круг-</a:t>
            </a:r>
            <a:r>
              <a:rPr lang="ru-RU" dirty="0" err="1"/>
              <a:t>Шэдитэ</a:t>
            </a:r>
            <a:r>
              <a:rPr lang="ru-RU" dirty="0"/>
              <a:t> </a:t>
            </a:r>
            <a:r>
              <a:rPr lang="ru-RU" dirty="0" err="1"/>
              <a:t>духэриг</a:t>
            </a:r>
            <a:r>
              <a:rPr lang="ru-RU" dirty="0"/>
              <a:t>», «</a:t>
            </a:r>
            <a:r>
              <a:rPr lang="ru-RU" dirty="0" err="1"/>
              <a:t>Заниматильные</a:t>
            </a:r>
            <a:r>
              <a:rPr lang="ru-RU" dirty="0"/>
              <a:t> кубики – </a:t>
            </a:r>
            <a:r>
              <a:rPr lang="en-US" dirty="0"/>
              <a:t>h</a:t>
            </a:r>
            <a:r>
              <a:rPr lang="ru-RU" dirty="0" err="1"/>
              <a:t>онихолтой</a:t>
            </a:r>
            <a:r>
              <a:rPr lang="ru-RU" dirty="0"/>
              <a:t> </a:t>
            </a:r>
            <a:r>
              <a:rPr lang="ru-RU" dirty="0" err="1"/>
              <a:t>тэбхэрнууд</a:t>
            </a:r>
            <a:r>
              <a:rPr lang="ru-RU" dirty="0"/>
              <a:t>» </a:t>
            </a:r>
            <a:r>
              <a:rPr lang="ru-RU" dirty="0" smtClean="0"/>
              <a:t>,</a:t>
            </a:r>
          </a:p>
          <a:p>
            <a:r>
              <a:rPr lang="ru-RU" dirty="0" smtClean="0"/>
              <a:t> </a:t>
            </a:r>
            <a:r>
              <a:rPr lang="ru-RU" dirty="0"/>
              <a:t>«Юрта»  настенный дидактический  материал </a:t>
            </a:r>
            <a:r>
              <a:rPr lang="ru-RU" dirty="0" err="1"/>
              <a:t>и.т.д</a:t>
            </a:r>
            <a:r>
              <a:rPr lang="ru-RU" dirty="0"/>
              <a:t>.</a:t>
            </a:r>
          </a:p>
          <a:p>
            <a:endParaRPr lang="ru-RU" dirty="0" smtClean="0"/>
          </a:p>
          <a:p>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500034" y="285728"/>
            <a:ext cx="8429684" cy="5929354"/>
          </a:xfrm>
        </p:spPr>
        <p:txBody>
          <a:bodyPr>
            <a:normAutofit lnSpcReduction="10000"/>
          </a:bodyPr>
          <a:lstStyle/>
          <a:p>
            <a:r>
              <a:rPr lang="ru-RU" dirty="0" smtClean="0"/>
              <a:t> </a:t>
            </a:r>
            <a:r>
              <a:rPr lang="ru-RU" b="1" dirty="0"/>
              <a:t>Методические рекомендации для родителей по обучению детей бурятскому языку.</a:t>
            </a:r>
            <a:endParaRPr lang="ru-RU" dirty="0"/>
          </a:p>
          <a:p>
            <a:r>
              <a:rPr lang="ru-RU" dirty="0"/>
              <a:t>Для того , чтобы ребенок начал говорить на бурятском </a:t>
            </a:r>
            <a:r>
              <a:rPr lang="ru-RU" dirty="0" err="1"/>
              <a:t>языке,родителям</a:t>
            </a:r>
            <a:r>
              <a:rPr lang="ru-RU" dirty="0"/>
              <a:t> следует проявить интерес </a:t>
            </a:r>
            <a:r>
              <a:rPr lang="ru-RU" dirty="0" smtClean="0"/>
              <a:t>к </a:t>
            </a:r>
            <a:r>
              <a:rPr lang="ru-RU" dirty="0"/>
              <a:t>языку, стараться разговаривать на родном языке:</a:t>
            </a:r>
          </a:p>
          <a:p>
            <a:r>
              <a:rPr lang="ru-RU" dirty="0" smtClean="0"/>
              <a:t> </a:t>
            </a:r>
            <a:r>
              <a:rPr lang="ru-RU" dirty="0"/>
              <a:t>Объяснять, разъяснять слова, </a:t>
            </a:r>
            <a:r>
              <a:rPr lang="ru-RU" dirty="0" err="1"/>
              <a:t>задавть</a:t>
            </a:r>
            <a:r>
              <a:rPr lang="ru-RU" dirty="0"/>
              <a:t>  вопросы на бурятском языке и научить правильно отвечать ,например , «</a:t>
            </a:r>
            <a:r>
              <a:rPr lang="ru-RU" dirty="0" err="1"/>
              <a:t>Юу</a:t>
            </a:r>
            <a:r>
              <a:rPr lang="ru-RU" dirty="0"/>
              <a:t> </a:t>
            </a:r>
            <a:r>
              <a:rPr lang="ru-RU" dirty="0" err="1"/>
              <a:t>муноодэр</a:t>
            </a:r>
            <a:r>
              <a:rPr lang="ru-RU" dirty="0"/>
              <a:t> </a:t>
            </a:r>
            <a:r>
              <a:rPr lang="ru-RU" dirty="0" err="1"/>
              <a:t>хээбши</a:t>
            </a:r>
            <a:r>
              <a:rPr lang="ru-RU" dirty="0" smtClean="0"/>
              <a:t>?» </a:t>
            </a:r>
            <a:r>
              <a:rPr lang="ru-RU" dirty="0"/>
              <a:t>и дать варианты ответов: «Би </a:t>
            </a:r>
            <a:r>
              <a:rPr lang="ru-RU" dirty="0" err="1"/>
              <a:t>наадааб</a:t>
            </a:r>
            <a:r>
              <a:rPr lang="ru-RU" dirty="0"/>
              <a:t>, Би </a:t>
            </a:r>
            <a:r>
              <a:rPr lang="ru-RU" dirty="0" err="1"/>
              <a:t>эдеэлээб</a:t>
            </a:r>
            <a:r>
              <a:rPr lang="ru-RU" dirty="0"/>
              <a:t>, Би </a:t>
            </a:r>
            <a:r>
              <a:rPr lang="ru-RU" dirty="0" err="1"/>
              <a:t>дуу</a:t>
            </a:r>
            <a:r>
              <a:rPr lang="ru-RU" dirty="0"/>
              <a:t> </a:t>
            </a:r>
            <a:r>
              <a:rPr lang="ru-RU" dirty="0" err="1"/>
              <a:t>дуулааб</a:t>
            </a:r>
            <a:r>
              <a:rPr lang="ru-RU" dirty="0"/>
              <a:t>! «</a:t>
            </a:r>
          </a:p>
          <a:p>
            <a:r>
              <a:rPr lang="ru-RU" dirty="0"/>
              <a:t>«</a:t>
            </a:r>
            <a:r>
              <a:rPr lang="ru-RU" dirty="0" err="1"/>
              <a:t>Хэнтэй</a:t>
            </a:r>
            <a:r>
              <a:rPr lang="ru-RU" dirty="0"/>
              <a:t> </a:t>
            </a:r>
            <a:r>
              <a:rPr lang="ru-RU" dirty="0" err="1"/>
              <a:t>наадабши</a:t>
            </a:r>
            <a:r>
              <a:rPr lang="ru-RU" dirty="0"/>
              <a:t>?» (</a:t>
            </a:r>
            <a:r>
              <a:rPr lang="ru-RU" dirty="0" err="1"/>
              <a:t>Эрдэнитэй</a:t>
            </a:r>
            <a:r>
              <a:rPr lang="ru-RU" dirty="0"/>
              <a:t> </a:t>
            </a:r>
            <a:r>
              <a:rPr lang="ru-RU" dirty="0" err="1"/>
              <a:t>наадааб</a:t>
            </a:r>
            <a:r>
              <a:rPr lang="ru-RU" dirty="0"/>
              <a:t>, </a:t>
            </a:r>
            <a:r>
              <a:rPr lang="ru-RU" dirty="0" err="1"/>
              <a:t>Сарюунатай</a:t>
            </a:r>
            <a:r>
              <a:rPr lang="ru-RU" dirty="0"/>
              <a:t> </a:t>
            </a:r>
            <a:r>
              <a:rPr lang="ru-RU" dirty="0" err="1"/>
              <a:t>наадааб</a:t>
            </a:r>
            <a:r>
              <a:rPr lang="ru-RU" dirty="0"/>
              <a:t>». Рассматривать картинки, книги, комментируя на бурятском языке.</a:t>
            </a:r>
          </a:p>
          <a:p>
            <a:r>
              <a:rPr lang="ru-RU" dirty="0"/>
              <a:t>Нужно помнить , что дошкольный возраст- самый </a:t>
            </a:r>
            <a:r>
              <a:rPr lang="ru-RU" dirty="0" err="1"/>
              <a:t>сензитивный</a:t>
            </a:r>
            <a:r>
              <a:rPr lang="ru-RU" dirty="0"/>
              <a:t> возраст в обучении языку, чем раньше, тем лучше! Не упустите момент. Важен каждый день в обучении, воспитании и развитии ребенка в детском саду! </a:t>
            </a:r>
          </a:p>
          <a:p>
            <a:endParaRPr lang="ru-RU" dirty="0" smtClean="0"/>
          </a:p>
          <a:p>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43608" y="1988840"/>
            <a:ext cx="7128792" cy="44253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Заголовок 2"/>
          <p:cNvSpPr>
            <a:spLocks noGrp="1"/>
          </p:cNvSpPr>
          <p:nvPr>
            <p:ph type="title"/>
          </p:nvPr>
        </p:nvSpPr>
        <p:spPr/>
        <p:txBody>
          <a:bodyPr>
            <a:normAutofit fontScale="90000"/>
          </a:bodyPr>
          <a:lstStyle/>
          <a:p>
            <a:r>
              <a:rPr lang="ru-RU" dirty="0" smtClean="0"/>
              <a:t>Модель языкового развития ребенка в ДОУ.</a:t>
            </a:r>
            <a:endParaRPr lang="ru-RU" dirty="0"/>
          </a:p>
        </p:txBody>
      </p:sp>
    </p:spTree>
    <p:extLst>
      <p:ext uri="{BB962C8B-B14F-4D97-AF65-F5344CB8AC3E}">
        <p14:creationId xmlns:p14="http://schemas.microsoft.com/office/powerpoint/2010/main" val="30073656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pPr marL="0" indent="0">
              <a:buNone/>
            </a:pPr>
            <a:r>
              <a:rPr lang="ru-RU" dirty="0" smtClean="0"/>
              <a:t>Языковое погружение является одним из наиболее эффективных способов </a:t>
            </a:r>
            <a:r>
              <a:rPr lang="ru-RU" dirty="0"/>
              <a:t>д</a:t>
            </a:r>
            <a:r>
              <a:rPr lang="ru-RU" dirty="0" smtClean="0"/>
              <a:t>вуязычного обучения. Его преимущество и сила состоит в систематической, </a:t>
            </a:r>
            <a:r>
              <a:rPr lang="ru-RU" dirty="0"/>
              <a:t>м</a:t>
            </a:r>
            <a:r>
              <a:rPr lang="ru-RU" dirty="0" smtClean="0"/>
              <a:t>етодологической последовательности и продуманных научных разработках. Мы считаем, что успех языковой технологии зависит от правильно поставленной цели, составленного плана работы, системы использования  различных технологий.</a:t>
            </a:r>
            <a:endParaRPr lang="ru-RU" dirty="0"/>
          </a:p>
        </p:txBody>
      </p:sp>
      <p:sp>
        <p:nvSpPr>
          <p:cNvPr id="3" name="Заголовок 2"/>
          <p:cNvSpPr>
            <a:spLocks noGrp="1"/>
          </p:cNvSpPr>
          <p:nvPr>
            <p:ph type="title"/>
          </p:nvPr>
        </p:nvSpPr>
        <p:spPr/>
        <p:txBody>
          <a:bodyPr/>
          <a:lstStyle/>
          <a:p>
            <a:r>
              <a:rPr lang="ru-RU" dirty="0" smtClean="0"/>
              <a:t>Заключение.</a:t>
            </a:r>
            <a:endParaRPr lang="ru-RU" dirty="0"/>
          </a:p>
        </p:txBody>
      </p:sp>
    </p:spTree>
    <p:extLst>
      <p:ext uri="{BB962C8B-B14F-4D97-AF65-F5344CB8AC3E}">
        <p14:creationId xmlns:p14="http://schemas.microsoft.com/office/powerpoint/2010/main" val="14908601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algn="ctr">
              <a:buNone/>
            </a:pPr>
            <a:r>
              <a:rPr lang="en-US" sz="4800" dirty="0" smtClean="0">
                <a:solidFill>
                  <a:srgbClr val="002060"/>
                </a:solidFill>
              </a:rPr>
              <a:t>h</a:t>
            </a:r>
            <a:r>
              <a:rPr lang="ru-RU" sz="4800" dirty="0" err="1" smtClean="0">
                <a:solidFill>
                  <a:srgbClr val="002060"/>
                </a:solidFill>
              </a:rPr>
              <a:t>айн</a:t>
            </a:r>
            <a:r>
              <a:rPr lang="ru-RU" sz="4800" dirty="0" smtClean="0">
                <a:solidFill>
                  <a:srgbClr val="002060"/>
                </a:solidFill>
              </a:rPr>
              <a:t> </a:t>
            </a:r>
            <a:r>
              <a:rPr lang="ru-RU" sz="4800" dirty="0" err="1" smtClean="0">
                <a:solidFill>
                  <a:srgbClr val="002060"/>
                </a:solidFill>
              </a:rPr>
              <a:t>даа</a:t>
            </a:r>
            <a:r>
              <a:rPr lang="ru-RU" sz="4800" dirty="0" smtClean="0">
                <a:solidFill>
                  <a:srgbClr val="002060"/>
                </a:solidFill>
              </a:rPr>
              <a:t>!</a:t>
            </a:r>
            <a:endParaRPr lang="ru-RU" sz="4800" dirty="0">
              <a:solidFill>
                <a:srgbClr val="00206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92500"/>
          </a:bodyPr>
          <a:lstStyle/>
          <a:p>
            <a:pPr>
              <a:lnSpc>
                <a:spcPct val="150000"/>
              </a:lnSpc>
            </a:pPr>
            <a:r>
              <a:rPr lang="ru-RU" sz="3600" b="1" dirty="0" smtClean="0"/>
              <a:t>Полное погружение</a:t>
            </a:r>
            <a:r>
              <a:rPr lang="ru-RU" sz="3600" dirty="0" smtClean="0"/>
              <a:t> </a:t>
            </a:r>
          </a:p>
          <a:p>
            <a:pPr>
              <a:lnSpc>
                <a:spcPct val="150000"/>
              </a:lnSpc>
            </a:pPr>
            <a:r>
              <a:rPr lang="ru-RU" sz="3600" b="1" dirty="0" smtClean="0"/>
              <a:t>Частичное погружение</a:t>
            </a:r>
          </a:p>
          <a:p>
            <a:pPr>
              <a:lnSpc>
                <a:spcPct val="150000"/>
              </a:lnSpc>
            </a:pPr>
            <a:r>
              <a:rPr lang="ru-RU" sz="3600" b="1" dirty="0" smtClean="0"/>
              <a:t>Двустороннее  погружение</a:t>
            </a:r>
          </a:p>
          <a:p>
            <a:pPr>
              <a:lnSpc>
                <a:spcPct val="150000"/>
              </a:lnSpc>
            </a:pPr>
            <a:r>
              <a:rPr lang="ru-RU" sz="3600" b="1" dirty="0" smtClean="0"/>
              <a:t>Двойное погружение</a:t>
            </a:r>
            <a:r>
              <a:rPr lang="ru-RU" sz="3600" dirty="0" smtClean="0"/>
              <a:t> </a:t>
            </a:r>
            <a:endParaRPr lang="ru-RU" sz="3600" dirty="0"/>
          </a:p>
        </p:txBody>
      </p:sp>
      <p:sp>
        <p:nvSpPr>
          <p:cNvPr id="3" name="Заголовок 2"/>
          <p:cNvSpPr>
            <a:spLocks noGrp="1"/>
          </p:cNvSpPr>
          <p:nvPr>
            <p:ph type="title"/>
          </p:nvPr>
        </p:nvSpPr>
        <p:spPr>
          <a:xfrm>
            <a:off x="457200" y="274638"/>
            <a:ext cx="8686800" cy="1143000"/>
          </a:xfrm>
        </p:spPr>
        <p:txBody>
          <a:bodyPr>
            <a:normAutofit fontScale="90000"/>
          </a:bodyPr>
          <a:lstStyle/>
          <a:p>
            <a:pPr algn="ctr"/>
            <a:r>
              <a:rPr lang="ru-RU" dirty="0" smtClean="0"/>
              <a:t>4 типа </a:t>
            </a:r>
            <a:br>
              <a:rPr lang="ru-RU" dirty="0" smtClean="0"/>
            </a:br>
            <a:r>
              <a:rPr lang="ru-RU" dirty="0" smtClean="0"/>
              <a:t>программ «языкового погружения»</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914400" y="357142"/>
            <a:ext cx="8229600" cy="6500858"/>
          </a:xfrm>
        </p:spPr>
        <p:txBody>
          <a:bodyPr>
            <a:normAutofit/>
          </a:bodyPr>
          <a:lstStyle/>
          <a:p>
            <a:r>
              <a:rPr lang="ru-RU" b="1" dirty="0" smtClean="0"/>
              <a:t>«Полное погружение».</a:t>
            </a:r>
            <a:r>
              <a:rPr lang="ru-RU" dirty="0" smtClean="0"/>
              <a:t> </a:t>
            </a:r>
          </a:p>
          <a:p>
            <a:pPr>
              <a:buNone/>
            </a:pPr>
            <a:r>
              <a:rPr lang="ru-RU" dirty="0" smtClean="0"/>
              <a:t>	Обучение детей на  бурятском языке. </a:t>
            </a:r>
            <a:r>
              <a:rPr lang="ru-RU" b="1" i="1" dirty="0" smtClean="0"/>
              <a:t>Воспитатель говорит с детьми только на бурятском языке. </a:t>
            </a:r>
          </a:p>
          <a:p>
            <a:pPr>
              <a:buNone/>
            </a:pPr>
            <a:r>
              <a:rPr lang="ru-RU" dirty="0" smtClean="0"/>
              <a:t>Главный принцип: </a:t>
            </a:r>
            <a:r>
              <a:rPr lang="ru-RU" u="sng" dirty="0" smtClean="0"/>
              <a:t>один </a:t>
            </a:r>
            <a:r>
              <a:rPr lang="ru-RU" u="sng" dirty="0" err="1" smtClean="0"/>
              <a:t>воспиатель</a:t>
            </a:r>
            <a:r>
              <a:rPr lang="ru-RU" u="sng" dirty="0" smtClean="0"/>
              <a:t> – один язык</a:t>
            </a:r>
            <a:r>
              <a:rPr lang="ru-RU" dirty="0" smtClean="0"/>
              <a:t>. Данный тип особенно эффективно применять первые несколько месяцев или даже весь первый год. Воспитателю следует помочь ребенку понимать, что от них требуется, используя язык жестов, наглядные пособия. Как правило, уже через 2–3 недели дети начинают понимать команды и обращения к ним </a:t>
            </a:r>
            <a:r>
              <a:rPr lang="ru-RU" dirty="0"/>
              <a:t>.</a:t>
            </a:r>
            <a:endParaRPr lang="ru-RU" dirty="0" smtClean="0"/>
          </a:p>
          <a:p>
            <a:r>
              <a:rPr lang="ru-RU" b="1" dirty="0" smtClean="0"/>
              <a:t>«Частичное погружение».</a:t>
            </a:r>
          </a:p>
          <a:p>
            <a:pPr>
              <a:buNone/>
            </a:pPr>
            <a:r>
              <a:rPr lang="ru-RU" dirty="0" smtClean="0"/>
              <a:t>	 При данном методе дети могут изучать только </a:t>
            </a:r>
            <a:r>
              <a:rPr lang="ru-RU" b="1" i="1" dirty="0" smtClean="0"/>
              <a:t>часть предметов на бурятском языке. </a:t>
            </a:r>
            <a:r>
              <a:rPr lang="ru-RU" dirty="0" smtClean="0"/>
              <a:t>Целью этих двух подходов является </a:t>
            </a:r>
            <a:r>
              <a:rPr lang="ru-RU" u="sng" dirty="0" smtClean="0"/>
              <a:t>развитие практических навыков в   языке</a:t>
            </a:r>
            <a:r>
              <a:rPr lang="ru-RU" dirty="0" smtClean="0"/>
              <a:t>.</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85728"/>
            <a:ext cx="8229600" cy="6286544"/>
          </a:xfrm>
        </p:spPr>
        <p:txBody>
          <a:bodyPr>
            <a:normAutofit/>
          </a:bodyPr>
          <a:lstStyle/>
          <a:p>
            <a:r>
              <a:rPr lang="ru-RU" b="1" dirty="0" smtClean="0"/>
              <a:t>«Двустороннее погружение»</a:t>
            </a:r>
            <a:r>
              <a:rPr lang="ru-RU" dirty="0" smtClean="0"/>
              <a:t>. </a:t>
            </a:r>
          </a:p>
          <a:p>
            <a:pPr algn="just">
              <a:buNone/>
            </a:pPr>
            <a:r>
              <a:rPr lang="ru-RU" dirty="0" smtClean="0"/>
              <a:t>	Данный подход подразумевает </a:t>
            </a:r>
            <a:r>
              <a:rPr lang="ru-RU" b="1" u="sng" dirty="0" smtClean="0"/>
              <a:t>объединение</a:t>
            </a:r>
            <a:r>
              <a:rPr lang="ru-RU" dirty="0" smtClean="0"/>
              <a:t> в одну группу детей – </a:t>
            </a:r>
            <a:r>
              <a:rPr lang="ru-RU" b="1" i="1" dirty="0" smtClean="0"/>
              <a:t>носителей языка и детей, изучающих бурятский, как второй язык</a:t>
            </a:r>
            <a:r>
              <a:rPr lang="ru-RU" dirty="0" smtClean="0"/>
              <a:t>. При этом подходе, как правило, работают </a:t>
            </a:r>
            <a:r>
              <a:rPr lang="ru-RU" b="1" dirty="0" smtClean="0"/>
              <a:t>два воспитателя, каждый говорящий на одном из языков.</a:t>
            </a:r>
            <a:r>
              <a:rPr lang="ru-RU" dirty="0" smtClean="0"/>
              <a:t> Цель программы в том чтобы обе группы детей стали билингвами через взаимопроникновение языков, культур, литературы, системы письменности.</a:t>
            </a:r>
          </a:p>
          <a:p>
            <a:pPr algn="just">
              <a:buNone/>
            </a:pPr>
            <a:r>
              <a:rPr lang="ru-RU" dirty="0" smtClean="0"/>
              <a:t>		</a:t>
            </a:r>
            <a:r>
              <a:rPr lang="ru-RU" sz="2200" dirty="0" smtClean="0"/>
              <a:t>Под </a:t>
            </a:r>
            <a:r>
              <a:rPr lang="ru-RU" sz="2200" b="1" i="1" dirty="0" smtClean="0"/>
              <a:t>двуязычием (билингвизмом) </a:t>
            </a:r>
            <a:r>
              <a:rPr lang="ru-RU" sz="2200" dirty="0" smtClean="0"/>
              <a:t>понимается способность пользоваться двумя языками в повседневной жизни естественно и регулярно.</a:t>
            </a:r>
          </a:p>
          <a:p>
            <a:endParaRPr lang="ru-RU" dirty="0" smtClean="0"/>
          </a:p>
          <a:p>
            <a:r>
              <a:rPr lang="ru-RU" b="1" dirty="0" smtClean="0"/>
              <a:t>«Двойное погружение»</a:t>
            </a:r>
            <a:r>
              <a:rPr lang="ru-RU" dirty="0" smtClean="0"/>
              <a:t>. Дети изучают два  языка по методу полного погружения.</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ru-RU" dirty="0"/>
              <a:t>Главной целью данного метода является поддержание билингвизма, другими словами, развитие языковой компетенции детей или повышение качества знаний второго языка в дополнение к знаниям первого или родного языка. Дополнительно также преследуются цели развития интеллектуальных способностей, что считается явлением, сопутствующим билингвизму.</a:t>
            </a:r>
          </a:p>
          <a:p>
            <a:endParaRPr lang="ru-RU" dirty="0" smtClean="0"/>
          </a:p>
          <a:p>
            <a:endParaRPr lang="ru-RU" dirty="0"/>
          </a:p>
        </p:txBody>
      </p:sp>
      <p:sp>
        <p:nvSpPr>
          <p:cNvPr id="3" name="Заголовок 2"/>
          <p:cNvSpPr>
            <a:spLocks noGrp="1"/>
          </p:cNvSpPr>
          <p:nvPr>
            <p:ph type="title"/>
          </p:nvPr>
        </p:nvSpPr>
        <p:spPr/>
        <p:txBody>
          <a:bodyPr/>
          <a:lstStyle/>
          <a:p>
            <a:pPr algn="ctr"/>
            <a:r>
              <a:rPr lang="ru-RU" dirty="0" smtClean="0"/>
              <a:t>Языковое погружение </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marL="0" indent="0">
              <a:buNone/>
            </a:pPr>
            <a:r>
              <a:rPr lang="ru-RU" dirty="0" smtClean="0"/>
              <a:t> </a:t>
            </a:r>
            <a:r>
              <a:rPr lang="ru-RU" dirty="0"/>
              <a:t> «Погружение» в изучаемый язык происходит с педагогом  носителем языка.     Согласно Федеральному государственному образовательному стандарту, программы дошкольного образования должны обеспечивать «развитие личности детей дошкольного возраста в различных видах общения и деятельности с учетом их возрастных, индивидуальных ,психологических и физиологических особенностей» [2, п. 2.1].</a:t>
            </a:r>
          </a:p>
        </p:txBody>
      </p:sp>
      <p:sp>
        <p:nvSpPr>
          <p:cNvPr id="3" name="Заголовок 2"/>
          <p:cNvSpPr>
            <a:spLocks noGrp="1"/>
          </p:cNvSpPr>
          <p:nvPr>
            <p:ph type="title"/>
          </p:nvPr>
        </p:nvSpPr>
        <p:spPr/>
        <p:txBody>
          <a:bodyPr/>
          <a:lstStyle/>
          <a:p>
            <a:r>
              <a:rPr lang="ru-RU" dirty="0" smtClean="0"/>
              <a:t> ФГОС</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428604"/>
            <a:ext cx="8229600" cy="6429396"/>
          </a:xfrm>
        </p:spPr>
        <p:txBody>
          <a:bodyPr>
            <a:normAutofit/>
          </a:bodyPr>
          <a:lstStyle/>
          <a:p>
            <a:r>
              <a:rPr lang="ru-RU" dirty="0" smtClean="0"/>
              <a:t> </a:t>
            </a:r>
            <a:r>
              <a:rPr lang="ru-RU" dirty="0"/>
              <a:t>В требованиях Федерального государственного образовательного стандарта дошкольного образования указывается, что часть программы, формируемая участниками образовательных отношений, «должна учитывать образовательные потребности, интересы и мотивы воспитанников, членов их семей и педагогов и, в частности, может быть ориентирована на: специфику национальных, социокультурных, экономических, климатических условий, в которых осуществляется образовательный процесс; выбор тех форм организации работы с детьми, которые в наибольшей степени соответствуют потребностям и интересам детей, а также возможностям педагогического коллектива».</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r>
              <a:rPr lang="ru-RU" dirty="0" smtClean="0"/>
              <a:t>  </a:t>
            </a:r>
            <a:r>
              <a:rPr lang="ru-RU" dirty="0"/>
              <a:t>У</a:t>
            </a:r>
            <a:r>
              <a:rPr lang="ru-RU" dirty="0" smtClean="0"/>
              <a:t>лучшаются </a:t>
            </a:r>
            <a:r>
              <a:rPr lang="ru-RU" dirty="0"/>
              <a:t>навыки говорения, а это и есть самая главная цель в изучении любого языка</a:t>
            </a:r>
            <a:r>
              <a:rPr lang="ru-RU" dirty="0" smtClean="0"/>
              <a:t>.</a:t>
            </a:r>
          </a:p>
          <a:p>
            <a:r>
              <a:rPr lang="ru-RU" dirty="0" smtClean="0"/>
              <a:t> </a:t>
            </a:r>
            <a:r>
              <a:rPr lang="ru-RU" dirty="0"/>
              <a:t>Словарный запас ребенка будет увеличиваться </a:t>
            </a:r>
            <a:r>
              <a:rPr lang="ru-RU" dirty="0" smtClean="0"/>
              <a:t>   . </a:t>
            </a:r>
          </a:p>
          <a:p>
            <a:r>
              <a:rPr lang="ru-RU" dirty="0" smtClean="0"/>
              <a:t>Ребенок </a:t>
            </a:r>
            <a:r>
              <a:rPr lang="ru-RU" dirty="0"/>
              <a:t>забудет про языковой барьер. </a:t>
            </a:r>
            <a:endParaRPr lang="ru-RU" dirty="0" smtClean="0"/>
          </a:p>
          <a:p>
            <a:r>
              <a:rPr lang="ru-RU" dirty="0" smtClean="0"/>
              <a:t> Окунает </a:t>
            </a:r>
            <a:r>
              <a:rPr lang="ru-RU" dirty="0"/>
              <a:t>в языковую </a:t>
            </a:r>
            <a:r>
              <a:rPr lang="ru-RU" dirty="0" smtClean="0"/>
              <a:t>среду</a:t>
            </a:r>
            <a:r>
              <a:rPr lang="ru-RU" dirty="0"/>
              <a:t>.</a:t>
            </a:r>
            <a:r>
              <a:rPr lang="ru-RU" dirty="0" smtClean="0"/>
              <a:t>   </a:t>
            </a:r>
          </a:p>
          <a:p>
            <a:r>
              <a:rPr lang="ru-RU" dirty="0" smtClean="0"/>
              <a:t>Улучшается </a:t>
            </a:r>
            <a:r>
              <a:rPr lang="ru-RU" dirty="0"/>
              <a:t>умение слушать и понимать собеседника. </a:t>
            </a:r>
            <a:r>
              <a:rPr lang="ru-RU" dirty="0" smtClean="0"/>
              <a:t> </a:t>
            </a:r>
          </a:p>
          <a:p>
            <a:r>
              <a:rPr lang="ru-RU" dirty="0" smtClean="0"/>
              <a:t>учится </a:t>
            </a:r>
            <a:r>
              <a:rPr lang="ru-RU" dirty="0"/>
              <a:t>воспринимать, что говорит собеседник. </a:t>
            </a:r>
            <a:r>
              <a:rPr lang="ru-RU" dirty="0" smtClean="0"/>
              <a:t> . </a:t>
            </a:r>
            <a:endParaRPr lang="ru-RU" dirty="0"/>
          </a:p>
          <a:p>
            <a:pPr algn="ctr">
              <a:buNone/>
            </a:pPr>
            <a:endParaRPr lang="ru-RU" dirty="0" smtClean="0"/>
          </a:p>
          <a:p>
            <a:endParaRPr lang="ru-RU" dirty="0"/>
          </a:p>
        </p:txBody>
      </p:sp>
      <p:sp>
        <p:nvSpPr>
          <p:cNvPr id="3" name="Заголовок 2"/>
          <p:cNvSpPr>
            <a:spLocks noGrp="1"/>
          </p:cNvSpPr>
          <p:nvPr>
            <p:ph type="title"/>
          </p:nvPr>
        </p:nvSpPr>
        <p:spPr/>
        <p:txBody>
          <a:bodyPr>
            <a:normAutofit fontScale="90000"/>
          </a:bodyPr>
          <a:lstStyle/>
          <a:p>
            <a:r>
              <a:rPr lang="ru-RU" dirty="0" smtClean="0"/>
              <a:t>Основные достоинства метода погружения:   </a:t>
            </a: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254</TotalTime>
  <Words>1854</Words>
  <Application>Microsoft Office PowerPoint</Application>
  <PresentationFormat>Экран (4:3)</PresentationFormat>
  <Paragraphs>117</Paragraphs>
  <Slides>28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28</vt:i4>
      </vt:variant>
    </vt:vector>
  </HeadingPairs>
  <TitlesOfParts>
    <vt:vector size="29" baseType="lpstr">
      <vt:lpstr>Волна</vt:lpstr>
      <vt:lpstr>Организация работы групп по погружению в бурятскую языковую среду.</vt:lpstr>
      <vt:lpstr>Языковое погружение </vt:lpstr>
      <vt:lpstr>4 типа  программ «языкового погружения»</vt:lpstr>
      <vt:lpstr>Презентация PowerPoint</vt:lpstr>
      <vt:lpstr>Презентация PowerPoint</vt:lpstr>
      <vt:lpstr>Языковое погружение </vt:lpstr>
      <vt:lpstr> ФГОС</vt:lpstr>
      <vt:lpstr>Презентация PowerPoint</vt:lpstr>
      <vt:lpstr>Основные достоинства метода погружения:   </vt:lpstr>
      <vt:lpstr>Построение  языкового погружения</vt:lpstr>
      <vt:lpstr> Обучение детей бурятскому языку в условиях двуязычия. Модель дня.</vt:lpstr>
      <vt:lpstr> Ход образовательной деятельности. Утренний прием.</vt:lpstr>
      <vt:lpstr> Утренняя гимнастика</vt:lpstr>
      <vt:lpstr> Младшая группа</vt:lpstr>
      <vt:lpstr> </vt:lpstr>
      <vt:lpstr>Презентация PowerPoint</vt:lpstr>
      <vt:lpstr>Утренний групповой сбор. </vt:lpstr>
      <vt:lpstr>Презентация PowerPoint</vt:lpstr>
      <vt:lpstr>Презентация PowerPoint</vt:lpstr>
      <vt:lpstr>     Прогулка:                           </vt:lpstr>
      <vt:lpstr>Презентация PowerPoint</vt:lpstr>
      <vt:lpstr>  </vt:lpstr>
      <vt:lpstr>Презентация PowerPoint</vt:lpstr>
      <vt:lpstr>Презентация PowerPoint</vt:lpstr>
      <vt:lpstr>Презентация PowerPoint</vt:lpstr>
      <vt:lpstr>Модель языкового развития ребенка в ДОУ.</vt:lpstr>
      <vt:lpstr>Заключение.</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Технологии языкового погружения для развития родной бурятской речи дошкольников: создание билингвальной/трилинвальной развивающей среды </dc:title>
  <dc:creator>1</dc:creator>
  <cp:lastModifiedBy>user</cp:lastModifiedBy>
  <cp:revision>102</cp:revision>
  <dcterms:created xsi:type="dcterms:W3CDTF">2019-05-16T17:55:44Z</dcterms:created>
  <dcterms:modified xsi:type="dcterms:W3CDTF">2021-11-15T04:33:55Z</dcterms:modified>
</cp:coreProperties>
</file>