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9" r:id="rId3"/>
    <p:sldId id="270" r:id="rId4"/>
    <p:sldId id="271" r:id="rId5"/>
    <p:sldId id="272" r:id="rId6"/>
    <p:sldId id="260" r:id="rId7"/>
    <p:sldId id="261" r:id="rId8"/>
    <p:sldId id="262" r:id="rId9"/>
    <p:sldId id="263" r:id="rId10"/>
    <p:sldId id="264" r:id="rId11"/>
    <p:sldId id="277" r:id="rId12"/>
    <p:sldId id="279" r:id="rId13"/>
    <p:sldId id="280" r:id="rId14"/>
    <p:sldId id="281" r:id="rId15"/>
    <p:sldId id="283" r:id="rId16"/>
    <p:sldId id="284" r:id="rId17"/>
    <p:sldId id="294" r:id="rId18"/>
    <p:sldId id="296" r:id="rId19"/>
    <p:sldId id="285" r:id="rId20"/>
    <p:sldId id="297" r:id="rId21"/>
    <p:sldId id="298" r:id="rId22"/>
    <p:sldId id="299" r:id="rId23"/>
    <p:sldId id="300" r:id="rId24"/>
    <p:sldId id="286" r:id="rId25"/>
    <p:sldId id="301" r:id="rId26"/>
    <p:sldId id="287" r:id="rId27"/>
    <p:sldId id="303" r:id="rId28"/>
    <p:sldId id="288" r:id="rId29"/>
    <p:sldId id="304" r:id="rId30"/>
    <p:sldId id="289" r:id="rId31"/>
    <p:sldId id="292" r:id="rId32"/>
    <p:sldId id="290" r:id="rId33"/>
    <p:sldId id="268" r:id="rId34"/>
    <p:sldId id="273" r:id="rId35"/>
    <p:sldId id="27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B0183-29DE-408A-B029-499919AC82C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4D854-167A-44CE-A33D-A533E7F2E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92B2B-9A2A-420E-86C5-054FA1F251C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042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1D2808B-2E60-4AC8-A253-D9A2094D089B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05DA19-6F2A-48B3-B12C-F7E4FB377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808B-2E60-4AC8-A253-D9A2094D089B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5DA19-6F2A-48B3-B12C-F7E4FB377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1D2808B-2E60-4AC8-A253-D9A2094D089B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A05DA19-6F2A-48B3-B12C-F7E4FB377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808B-2E60-4AC8-A253-D9A2094D089B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05DA19-6F2A-48B3-B12C-F7E4FB377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808B-2E60-4AC8-A253-D9A2094D089B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A05DA19-6F2A-48B3-B12C-F7E4FB377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D2808B-2E60-4AC8-A253-D9A2094D089B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A05DA19-6F2A-48B3-B12C-F7E4FB377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D2808B-2E60-4AC8-A253-D9A2094D089B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A05DA19-6F2A-48B3-B12C-F7E4FB377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808B-2E60-4AC8-A253-D9A2094D089B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05DA19-6F2A-48B3-B12C-F7E4FB377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808B-2E60-4AC8-A253-D9A2094D089B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05DA19-6F2A-48B3-B12C-F7E4FB377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808B-2E60-4AC8-A253-D9A2094D089B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05DA19-6F2A-48B3-B12C-F7E4FB377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1D2808B-2E60-4AC8-A253-D9A2094D089B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A05DA19-6F2A-48B3-B12C-F7E4FB377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D2808B-2E60-4AC8-A253-D9A2094D089B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05DA19-6F2A-48B3-B12C-F7E4FB377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обучения бурятскому языку в ДОО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Основные методы учения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800" smtClean="0">
                <a:solidFill>
                  <a:srgbClr val="000099"/>
                </a:solidFill>
              </a:rPr>
              <a:t>Ознакомление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>
                <a:solidFill>
                  <a:srgbClr val="000099"/>
                </a:solidFill>
              </a:rPr>
              <a:t>Тренировка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>
                <a:solidFill>
                  <a:srgbClr val="000099"/>
                </a:solidFill>
              </a:rPr>
              <a:t>Применение</a:t>
            </a:r>
          </a:p>
          <a:p>
            <a:pPr marL="609600" indent="-609600" eaLnBrk="1" hangingPunct="1">
              <a:buFontTx/>
              <a:buNone/>
            </a:pPr>
            <a:endParaRPr lang="ru-RU" sz="2800" smtClean="0">
              <a:solidFill>
                <a:srgbClr val="000099"/>
              </a:solidFill>
            </a:endParaRPr>
          </a:p>
          <a:p>
            <a:pPr marL="609600" indent="-609600" algn="ctr" eaLnBrk="1" hangingPunct="1">
              <a:buFontTx/>
              <a:buNone/>
            </a:pPr>
            <a:r>
              <a:rPr lang="ru-RU" sz="2800" smtClean="0"/>
              <a:t>Сопутствующий метод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58888" y="4797425"/>
            <a:ext cx="25209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самокоррекция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219700" y="4797425"/>
            <a:ext cx="266541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самооценка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463800" y="4956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2843213" y="4149725"/>
            <a:ext cx="7207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5292725" y="4076700"/>
            <a:ext cx="10080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29000069"/>
              </p:ext>
            </p:extLst>
          </p:nvPr>
        </p:nvGraphicFramePr>
        <p:xfrm>
          <a:off x="179512" y="188640"/>
          <a:ext cx="8784976" cy="66285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896544"/>
                <a:gridCol w="3888432"/>
              </a:tblGrid>
              <a:tr h="289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учащегося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учителя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8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Ознакомление</a:t>
                      </a:r>
                      <a:r>
                        <a:rPr lang="ru-RU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(с новым словом, грамматическим явлением, звуком и т.д.), включающее чувственное восприятие, наблюдение, размышление – осознание.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ознакомления</a:t>
                      </a:r>
                      <a:r>
                        <a:rPr lang="ru-RU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включающего </a:t>
                      </a:r>
                      <a:r>
                        <a:rPr lang="ru-RU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 </a:t>
                      </a:r>
                      <a:r>
                        <a:rPr lang="ru-RU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(картинки, предмета, звуковой формы слова, речевого образца) и </a:t>
                      </a:r>
                      <a:r>
                        <a:rPr lang="ru-RU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объяснение</a:t>
                      </a:r>
                      <a:r>
                        <a:rPr lang="ru-RU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(значения и употребления языковых средств общения)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Тренировка</a:t>
                      </a:r>
                      <a:r>
                        <a:rPr lang="ru-RU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употреблении слов и образцов общения (основу  тренировки составляют упражнения по формированию речевых навыков)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тренировки</a:t>
                      </a:r>
                      <a:r>
                        <a:rPr lang="ru-RU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употреблении языковых и речевых средств общения.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8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Применение</a:t>
                      </a:r>
                      <a:r>
                        <a:rPr lang="ru-RU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усвоенного материала в различных ситуациях общения в </a:t>
                      </a:r>
                      <a:r>
                        <a:rPr lang="ru-RU" sz="2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аудировании</a:t>
                      </a:r>
                      <a:r>
                        <a:rPr lang="ru-RU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говорении (основу применения составляют упражнения и задания по формированию речевых умений и способности  к межкультурному общению)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применения</a:t>
                      </a:r>
                      <a:r>
                        <a:rPr lang="ru-RU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употреблении языковых и речевых средств общения.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890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Организация ознакомления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- используется </a:t>
            </a:r>
            <a:r>
              <a:rPr lang="ru-RU" dirty="0" err="1" smtClean="0"/>
              <a:t>аудирование</a:t>
            </a:r>
            <a:r>
              <a:rPr lang="ru-RU" dirty="0" smtClean="0"/>
              <a:t> (как средство обучения);</a:t>
            </a:r>
          </a:p>
          <a:p>
            <a:pPr marL="0" indent="0">
              <a:buNone/>
            </a:pPr>
            <a:r>
              <a:rPr lang="ru-RU" dirty="0" smtClean="0"/>
              <a:t>- означает показать значение, форму и употребление новой единицы.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При ознакомлении с новой лексикой для усвоения формы  необходимо </a:t>
            </a:r>
            <a:r>
              <a:rPr lang="ru-RU" b="1" dirty="0" smtClean="0"/>
              <a:t>многократное восприятие </a:t>
            </a:r>
            <a:r>
              <a:rPr lang="ru-RU" dirty="0" smtClean="0"/>
              <a:t>детьми;</a:t>
            </a:r>
          </a:p>
          <a:p>
            <a:r>
              <a:rPr lang="ru-RU" dirty="0" smtClean="0"/>
              <a:t>Для понимания значения можно использовать </a:t>
            </a:r>
            <a:r>
              <a:rPr lang="ru-RU" b="1" dirty="0" err="1" smtClean="0"/>
              <a:t>беспереводной</a:t>
            </a:r>
            <a:r>
              <a:rPr lang="ru-RU" b="1" dirty="0" smtClean="0"/>
              <a:t> способ раскрытия значения или перевод;</a:t>
            </a:r>
          </a:p>
          <a:p>
            <a:r>
              <a:rPr lang="ru-RU" dirty="0" smtClean="0"/>
              <a:t>Для иллюстрации употребления нового слова необходимы ситуации.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3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Ознакомление начинается с восприятия целого, речевой единицы, соотнесенной с ситуацией, </a:t>
            </a:r>
            <a:r>
              <a:rPr lang="ru-RU" sz="3600" b="1" dirty="0" smtClean="0"/>
              <a:t>от целого к  частному: 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dirty="0" smtClean="0"/>
              <a:t>высказывание - отдельное слово - звук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9763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Действия учителя при введении новой лексической единицы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354013" algn="l"/>
              </a:tabLst>
            </a:pPr>
            <a:r>
              <a:rPr lang="ru-RU" dirty="0" smtClean="0"/>
              <a:t>1.	</a:t>
            </a:r>
            <a:r>
              <a:rPr lang="ru-RU" b="1" dirty="0" smtClean="0"/>
              <a:t>Отобрать</a:t>
            </a:r>
            <a:r>
              <a:rPr lang="ru-RU" dirty="0" smtClean="0"/>
              <a:t> </a:t>
            </a:r>
            <a:r>
              <a:rPr lang="ru-RU" b="1" dirty="0" smtClean="0"/>
              <a:t>ситуацию</a:t>
            </a:r>
            <a:r>
              <a:rPr lang="ru-RU" dirty="0" smtClean="0"/>
              <a:t>, наглядно раскрывающую коммуникативную функцию (что можно с помощью этого слова передать).</a:t>
            </a:r>
          </a:p>
          <a:p>
            <a:pPr marL="0" indent="0">
              <a:buNone/>
              <a:tabLst>
                <a:tab pos="354013" algn="l"/>
              </a:tabLst>
            </a:pPr>
            <a:r>
              <a:rPr lang="ru-RU" dirty="0" smtClean="0"/>
              <a:t>2.	</a:t>
            </a:r>
            <a:r>
              <a:rPr lang="ru-RU" b="1" dirty="0" smtClean="0"/>
              <a:t>Выбрать структуру для презентации слова</a:t>
            </a:r>
            <a:r>
              <a:rPr lang="ru-RU" dirty="0" smtClean="0"/>
              <a:t>, чтобы интегрировано дать грамматическую, произносительную и лексическую стороны высказываний.</a:t>
            </a:r>
          </a:p>
          <a:p>
            <a:pPr marL="0" indent="0">
              <a:buNone/>
              <a:tabLst>
                <a:tab pos="354013" algn="l"/>
              </a:tabLst>
            </a:pPr>
            <a:r>
              <a:rPr lang="ru-RU" dirty="0" smtClean="0"/>
              <a:t>3.	Продумать, можно ли использовать </a:t>
            </a:r>
            <a:r>
              <a:rPr lang="ru-RU" b="1" dirty="0" smtClean="0"/>
              <a:t>родной язык в плане переноса</a:t>
            </a:r>
            <a:r>
              <a:rPr lang="ru-RU" dirty="0" smtClean="0"/>
              <a:t> и как его использовать (не учит тому, что детям уже известно).</a:t>
            </a:r>
          </a:p>
          <a:p>
            <a:pPr marL="0" indent="0">
              <a:buNone/>
              <a:tabLst>
                <a:tab pos="354013" algn="l"/>
              </a:tabLst>
            </a:pPr>
            <a:r>
              <a:rPr lang="ru-RU" dirty="0" smtClean="0"/>
              <a:t>4.	</a:t>
            </a:r>
            <a:r>
              <a:rPr lang="ru-RU" b="1" dirty="0" smtClean="0"/>
              <a:t>Обеспечить осмысление значения слова </a:t>
            </a:r>
            <a:r>
              <a:rPr lang="ru-RU" dirty="0" smtClean="0"/>
              <a:t>(</a:t>
            </a:r>
            <a:r>
              <a:rPr lang="ru-RU" dirty="0" err="1" smtClean="0"/>
              <a:t>беспереводно</a:t>
            </a:r>
            <a:r>
              <a:rPr lang="ru-RU" dirty="0" smtClean="0"/>
              <a:t> или переводом) и </a:t>
            </a:r>
            <a:r>
              <a:rPr lang="ru-RU" b="1" dirty="0" smtClean="0"/>
              <a:t>контроль</a:t>
            </a:r>
            <a:r>
              <a:rPr lang="ru-RU" dirty="0" smtClean="0"/>
              <a:t> (т.е. проверить поняли дети или нет: конкретными действиями (покажи, возьми, сделай) или эквивалентами родного языка).</a:t>
            </a:r>
          </a:p>
          <a:p>
            <a:pPr marL="0" indent="0">
              <a:buNone/>
              <a:tabLst>
                <a:tab pos="354013" algn="l"/>
              </a:tabLst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90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Организация тренировки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256584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проводится в говорении;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Имитация.</a:t>
            </a:r>
          </a:p>
          <a:p>
            <a:r>
              <a:rPr lang="ru-RU" dirty="0" smtClean="0"/>
              <a:t>Подстановка.</a:t>
            </a:r>
          </a:p>
          <a:p>
            <a:r>
              <a:rPr lang="ru-RU" dirty="0" smtClean="0"/>
              <a:t>(Расширение).</a:t>
            </a:r>
          </a:p>
          <a:p>
            <a:r>
              <a:rPr lang="ru-RU" dirty="0" smtClean="0"/>
              <a:t>Комбинирование.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2800" dirty="0" smtClean="0"/>
              <a:t>	Количество и характер тренировочных упражнений – зависит от трудности слова, от состава учащихся, их общего и языкового развития и условий , в которых протекает обучение.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04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Имитация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616624"/>
          </a:xfrm>
        </p:spPr>
        <p:txBody>
          <a:bodyPr>
            <a:normAutofit fontScale="85000" lnSpcReduction="20000"/>
          </a:bodyPr>
          <a:lstStyle/>
          <a:p>
            <a:pPr marL="265113" indent="-265113">
              <a:buNone/>
            </a:pPr>
            <a:r>
              <a:rPr lang="ru-RU" dirty="0" smtClean="0"/>
              <a:t>-    начинается с простой, но важной для усвоения операции – </a:t>
            </a:r>
            <a:r>
              <a:rPr lang="ru-RU" b="1" dirty="0" smtClean="0"/>
              <a:t>воспроизведения за учителем слова</a:t>
            </a:r>
            <a:r>
              <a:rPr lang="ru-RU" dirty="0" smtClean="0"/>
              <a:t>, значение которого уже известно.</a:t>
            </a:r>
          </a:p>
          <a:p>
            <a:pPr marL="0" indent="0">
              <a:buNone/>
            </a:pPr>
            <a:r>
              <a:rPr lang="ru-RU" dirty="0" smtClean="0"/>
              <a:t>-   если есть новые звуки, то сначала снимается эта трудность.</a:t>
            </a:r>
          </a:p>
          <a:p>
            <a:pPr>
              <a:buFontTx/>
              <a:buChar char="-"/>
            </a:pPr>
            <a:r>
              <a:rPr lang="ru-RU" dirty="0" smtClean="0"/>
              <a:t>если нет, то дети произносят слово хором 2-3 раза и индивидуально </a:t>
            </a:r>
          </a:p>
          <a:p>
            <a:pPr>
              <a:buFontTx/>
              <a:buChar char="-"/>
            </a:pPr>
            <a:r>
              <a:rPr lang="ru-RU" b="1" dirty="0" smtClean="0"/>
              <a:t>важно</a:t>
            </a:r>
            <a:r>
              <a:rPr lang="ru-RU" dirty="0" smtClean="0"/>
              <a:t>, чтобы каждый ребенок умел правильно воспроизводить отрабатываемое слово. 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Операция репродукции на основе имитации – правильность воспроизведения слова не только на уровне слова, но и на уровне словосочетания и предложения:</a:t>
            </a:r>
          </a:p>
          <a:p>
            <a:pPr marL="1168400"/>
            <a:r>
              <a:rPr lang="ru-RU" dirty="0" err="1" smtClean="0"/>
              <a:t>Томо</a:t>
            </a:r>
            <a:r>
              <a:rPr lang="ru-RU" dirty="0" smtClean="0"/>
              <a:t> – </a:t>
            </a:r>
          </a:p>
          <a:p>
            <a:pPr marL="1168400"/>
            <a:r>
              <a:rPr lang="ru-RU" dirty="0" err="1" smtClean="0"/>
              <a:t>Томо</a:t>
            </a:r>
            <a:r>
              <a:rPr lang="ru-RU" dirty="0" smtClean="0"/>
              <a:t> </a:t>
            </a:r>
            <a:r>
              <a:rPr lang="ru-RU" dirty="0" err="1" smtClean="0"/>
              <a:t>гэр</a:t>
            </a:r>
            <a:r>
              <a:rPr lang="ru-RU" dirty="0" smtClean="0"/>
              <a:t>, </a:t>
            </a:r>
            <a:r>
              <a:rPr lang="ru-RU" dirty="0" err="1" smtClean="0"/>
              <a:t>томо</a:t>
            </a:r>
            <a:r>
              <a:rPr lang="ru-RU" dirty="0" smtClean="0"/>
              <a:t> </a:t>
            </a:r>
            <a:r>
              <a:rPr lang="ru-RU" dirty="0" err="1" smtClean="0"/>
              <a:t>репкэ</a:t>
            </a:r>
            <a:r>
              <a:rPr lang="ru-RU" dirty="0" smtClean="0"/>
              <a:t>, </a:t>
            </a:r>
            <a:r>
              <a:rPr lang="ru-RU" dirty="0" err="1" smtClean="0"/>
              <a:t>томо</a:t>
            </a:r>
            <a:r>
              <a:rPr lang="ru-RU" dirty="0" smtClean="0"/>
              <a:t> </a:t>
            </a:r>
            <a:r>
              <a:rPr lang="ru-RU" dirty="0" err="1" smtClean="0"/>
              <a:t>морхооб</a:t>
            </a:r>
            <a:r>
              <a:rPr lang="ru-RU" dirty="0" smtClean="0"/>
              <a:t>, </a:t>
            </a:r>
            <a:r>
              <a:rPr lang="ru-RU" dirty="0" err="1" smtClean="0"/>
              <a:t>томо</a:t>
            </a:r>
            <a:r>
              <a:rPr lang="ru-RU" dirty="0" smtClean="0"/>
              <a:t> </a:t>
            </a:r>
            <a:r>
              <a:rPr lang="ru-RU" dirty="0" err="1" smtClean="0"/>
              <a:t>морхооб</a:t>
            </a:r>
            <a:r>
              <a:rPr lang="ru-RU" dirty="0" smtClean="0"/>
              <a:t>…</a:t>
            </a:r>
          </a:p>
          <a:p>
            <a:pPr marL="1168400"/>
            <a:r>
              <a:rPr lang="ru-RU" dirty="0" err="1" smtClean="0"/>
              <a:t>Ямар</a:t>
            </a:r>
            <a:r>
              <a:rPr lang="ru-RU" dirty="0" smtClean="0"/>
              <a:t> </a:t>
            </a:r>
            <a:r>
              <a:rPr lang="ru-RU" dirty="0" err="1" smtClean="0"/>
              <a:t>томо</a:t>
            </a:r>
            <a:r>
              <a:rPr lang="ru-RU" dirty="0" smtClean="0"/>
              <a:t> </a:t>
            </a:r>
            <a:r>
              <a:rPr lang="ru-RU" dirty="0" err="1" smtClean="0"/>
              <a:t>репкэ</a:t>
            </a:r>
            <a:r>
              <a:rPr lang="ru-RU" dirty="0" smtClean="0"/>
              <a:t> </a:t>
            </a:r>
            <a:r>
              <a:rPr lang="ru-RU" dirty="0" err="1" smtClean="0"/>
              <a:t>гээшэб</a:t>
            </a:r>
            <a:r>
              <a:rPr lang="ru-RU" dirty="0" smtClean="0"/>
              <a:t>!</a:t>
            </a:r>
          </a:p>
          <a:p>
            <a:pPr marL="116840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96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en-US" sz="4800" dirty="0" smtClean="0"/>
              <a:t>h</a:t>
            </a:r>
            <a:r>
              <a:rPr lang="ru-RU" sz="4800" dirty="0" err="1" smtClean="0"/>
              <a:t>ажаажа</a:t>
            </a:r>
            <a:r>
              <a:rPr lang="ru-RU" sz="4800" dirty="0" smtClean="0"/>
              <a:t> </a:t>
            </a:r>
            <a:r>
              <a:rPr lang="ru-RU" sz="4800" dirty="0" err="1" smtClean="0"/>
              <a:t>хэлэхэ</a:t>
            </a:r>
            <a:endParaRPr lang="ru-RU" sz="4800" dirty="0"/>
          </a:p>
        </p:txBody>
      </p:sp>
      <p:pic>
        <p:nvPicPr>
          <p:cNvPr id="4" name="Picture 2" descr="D:\Документы\Оксана\ДОУ\тренировки-скалолаз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43050"/>
            <a:ext cx="4038600" cy="435771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отработка формальной стороны, создание эталона; средства для выполнения учащийся находит в реплике учителя и использует их, не изменяя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h</a:t>
            </a:r>
            <a:r>
              <a:rPr lang="ru-RU" sz="4400" dirty="0" err="1" smtClean="0"/>
              <a:t>ажаажа</a:t>
            </a:r>
            <a:r>
              <a:rPr lang="ru-RU" sz="4400" dirty="0" smtClean="0"/>
              <a:t> </a:t>
            </a:r>
            <a:r>
              <a:rPr lang="ru-RU" sz="4400" dirty="0" err="1" smtClean="0"/>
              <a:t>хэлэхэ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Багша</a:t>
            </a:r>
            <a:r>
              <a:rPr lang="ru-RU" dirty="0" smtClean="0"/>
              <a:t>: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буузада</a:t>
            </a:r>
            <a:r>
              <a:rPr lang="ru-RU" dirty="0" smtClean="0"/>
              <a:t> </a:t>
            </a:r>
            <a:r>
              <a:rPr lang="ru-RU" dirty="0" err="1" smtClean="0"/>
              <a:t>дуратайб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dirty="0" smtClean="0"/>
              <a:t>h</a:t>
            </a:r>
            <a:r>
              <a:rPr lang="ru-RU" dirty="0" err="1" smtClean="0"/>
              <a:t>урагша</a:t>
            </a:r>
            <a:r>
              <a:rPr lang="ru-RU" dirty="0" smtClean="0"/>
              <a:t>: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буузада</a:t>
            </a:r>
            <a:r>
              <a:rPr lang="ru-RU" dirty="0" smtClean="0"/>
              <a:t> </a:t>
            </a:r>
            <a:r>
              <a:rPr lang="ru-RU" dirty="0" err="1" smtClean="0"/>
              <a:t>дуратайб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Подстановка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связана с выбором слов из памяти и включением его в речевую цепь.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1433513"/>
            <a:r>
              <a:rPr lang="ru-RU" dirty="0" err="1" smtClean="0"/>
              <a:t>Ямар</a:t>
            </a:r>
            <a:r>
              <a:rPr lang="ru-RU" dirty="0" smtClean="0"/>
              <a:t> </a:t>
            </a:r>
            <a:r>
              <a:rPr lang="ru-RU" dirty="0" err="1" smtClean="0"/>
              <a:t>томо</a:t>
            </a:r>
            <a:r>
              <a:rPr lang="ru-RU" dirty="0" smtClean="0"/>
              <a:t> </a:t>
            </a:r>
            <a:r>
              <a:rPr lang="ru-RU" dirty="0" err="1" smtClean="0"/>
              <a:t>репкэ</a:t>
            </a:r>
            <a:r>
              <a:rPr lang="ru-RU" dirty="0" smtClean="0"/>
              <a:t> </a:t>
            </a:r>
            <a:r>
              <a:rPr lang="ru-RU" dirty="0" err="1" smtClean="0"/>
              <a:t>гээшэб</a:t>
            </a:r>
            <a:r>
              <a:rPr lang="ru-RU" dirty="0" smtClean="0"/>
              <a:t>!</a:t>
            </a:r>
          </a:p>
          <a:p>
            <a:pPr marL="1433513"/>
            <a:r>
              <a:rPr lang="ru-RU" dirty="0" err="1" smtClean="0"/>
              <a:t>Ямар</a:t>
            </a:r>
            <a:r>
              <a:rPr lang="ru-RU" dirty="0" smtClean="0"/>
              <a:t> </a:t>
            </a:r>
            <a:r>
              <a:rPr lang="ru-RU" dirty="0" err="1" smtClean="0"/>
              <a:t>томо</a:t>
            </a:r>
            <a:r>
              <a:rPr lang="ru-RU" dirty="0" smtClean="0"/>
              <a:t> </a:t>
            </a:r>
            <a:r>
              <a:rPr lang="ru-RU" dirty="0" err="1" smtClean="0"/>
              <a:t>морхооб</a:t>
            </a:r>
            <a:r>
              <a:rPr lang="ru-RU" dirty="0" smtClean="0"/>
              <a:t> </a:t>
            </a:r>
            <a:r>
              <a:rPr lang="ru-RU" dirty="0" err="1" smtClean="0"/>
              <a:t>гээшэб</a:t>
            </a:r>
            <a:r>
              <a:rPr lang="ru-RU" dirty="0" smtClean="0"/>
              <a:t>!</a:t>
            </a:r>
          </a:p>
          <a:p>
            <a:pPr marL="1433513"/>
            <a:r>
              <a:rPr lang="ru-RU" dirty="0" err="1" smtClean="0"/>
              <a:t>Ямар</a:t>
            </a:r>
            <a:r>
              <a:rPr lang="ru-RU" dirty="0" smtClean="0"/>
              <a:t> </a:t>
            </a:r>
            <a:r>
              <a:rPr lang="ru-RU" dirty="0" err="1" smtClean="0"/>
              <a:t>томо</a:t>
            </a:r>
            <a:r>
              <a:rPr lang="ru-RU" dirty="0" smtClean="0"/>
              <a:t> </a:t>
            </a:r>
            <a:r>
              <a:rPr lang="ru-RU" dirty="0" err="1" smtClean="0"/>
              <a:t>малгай</a:t>
            </a:r>
            <a:r>
              <a:rPr lang="ru-RU" dirty="0" smtClean="0"/>
              <a:t> </a:t>
            </a:r>
            <a:r>
              <a:rPr lang="ru-RU" dirty="0" err="1" smtClean="0"/>
              <a:t>гээшэб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47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7543800" cy="647700"/>
          </a:xfrm>
        </p:spPr>
        <p:txBody>
          <a:bodyPr/>
          <a:lstStyle/>
          <a:p>
            <a:pPr algn="ctr" eaLnBrk="1" hangingPunct="1"/>
            <a:r>
              <a:rPr lang="ru-RU" sz="3500" b="1" dirty="0" smtClean="0">
                <a:solidFill>
                  <a:srgbClr val="002060"/>
                </a:solidFill>
              </a:rPr>
              <a:t>Методы обучения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dirty="0" smtClean="0"/>
              <a:t>Обучение любому языку есть процесс взаимодействия учителя и учащихся, опосредованный языковым материалом, причем специфика этого взаимодействия заключается в том, что основу его составляет общение средствами изучаемого языка, т.е.  коммуникативная деятельность, которая является доминирующей, переплетается с познавательной.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9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dirty="0" smtClean="0"/>
              <a:t>Это взаимодействие осуществляется с помощью методов.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000" b="1" i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i="1" dirty="0" smtClean="0">
                <a:solidFill>
                  <a:schemeClr val="tx2"/>
                </a:solidFill>
              </a:rPr>
              <a:t>Метод</a:t>
            </a:r>
            <a:r>
              <a:rPr lang="ru-RU" sz="2100" b="1" dirty="0" smtClean="0"/>
              <a:t> – способ деятельности в наибольшей степени, обеспечивающий достижение цели.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000" b="1" i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i="1" dirty="0" smtClean="0">
                <a:solidFill>
                  <a:schemeClr val="tx2"/>
                </a:solidFill>
              </a:rPr>
              <a:t>Метод</a:t>
            </a:r>
            <a:r>
              <a:rPr lang="ru-RU" sz="2100" b="1" dirty="0" smtClean="0"/>
              <a:t> – способ управления учением, который выступает как основной структурно-функциональный компонент деятельности учителя и учащихся в учебном процессе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dirty="0" smtClean="0"/>
              <a:t>(И.Л. </a:t>
            </a:r>
            <a:r>
              <a:rPr lang="ru-RU" sz="2100" b="1" dirty="0" err="1" smtClean="0"/>
              <a:t>Бим</a:t>
            </a:r>
            <a:r>
              <a:rPr lang="ru-RU" sz="2100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Подстановка /</a:t>
            </a:r>
            <a:r>
              <a:rPr lang="en-US" sz="3200" dirty="0" smtClean="0">
                <a:solidFill>
                  <a:schemeClr val="tx1"/>
                </a:solidFill>
              </a:rPr>
              <a:t>Y</a:t>
            </a:r>
            <a:r>
              <a:rPr lang="ru-RU" sz="3200" dirty="0" err="1" smtClean="0">
                <a:solidFill>
                  <a:schemeClr val="tx1"/>
                </a:solidFill>
              </a:rPr>
              <a:t>гын</a:t>
            </a:r>
            <a:r>
              <a:rPr lang="ru-RU" sz="3200" dirty="0" smtClean="0">
                <a:solidFill>
                  <a:schemeClr val="tx1"/>
                </a:solidFill>
              </a:rPr>
              <a:t> (</a:t>
            </a:r>
            <a:r>
              <a:rPr lang="ru-RU" sz="3200" dirty="0" err="1" smtClean="0">
                <a:solidFill>
                  <a:schemeClr val="tx1"/>
                </a:solidFill>
              </a:rPr>
              <a:t>холбуулалай</a:t>
            </a:r>
            <a:r>
              <a:rPr lang="ru-RU" sz="3200" dirty="0" smtClean="0">
                <a:solidFill>
                  <a:schemeClr val="tx1"/>
                </a:solidFill>
              </a:rPr>
              <a:t>) </a:t>
            </a:r>
            <a:r>
              <a:rPr lang="ru-RU" sz="3200" dirty="0" err="1" smtClean="0">
                <a:solidFill>
                  <a:schemeClr val="tx1"/>
                </a:solidFill>
              </a:rPr>
              <a:t>орондо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ондоо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угэ</a:t>
            </a:r>
            <a:r>
              <a:rPr lang="ru-RU" sz="3200" dirty="0" smtClean="0">
                <a:solidFill>
                  <a:schemeClr val="tx1"/>
                </a:solidFill>
              </a:rPr>
              <a:t> (</a:t>
            </a:r>
            <a:r>
              <a:rPr lang="ru-RU" sz="3200" dirty="0" err="1" smtClean="0">
                <a:solidFill>
                  <a:schemeClr val="tx1"/>
                </a:solidFill>
              </a:rPr>
              <a:t>холбуулал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r>
              <a:rPr lang="ru-RU" sz="3200" dirty="0" err="1" smtClean="0">
                <a:solidFill>
                  <a:schemeClr val="tx1"/>
                </a:solidFill>
              </a:rPr>
              <a:t>табижа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хэлэхэ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осознание обобщенности модели; подстановка лексической единицы в структуру какой-либо грамматической формы</a:t>
            </a:r>
            <a:endParaRPr lang="ru-RU" dirty="0"/>
          </a:p>
        </p:txBody>
      </p:sp>
      <p:pic>
        <p:nvPicPr>
          <p:cNvPr id="6" name="Picture 2" descr="D:\Документы\Оксана\ДОУ\FNZLYrei3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343495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Подстановка /</a:t>
            </a:r>
            <a:r>
              <a:rPr lang="en-US" sz="3200" dirty="0" smtClean="0">
                <a:solidFill>
                  <a:schemeClr val="tx1"/>
                </a:solidFill>
              </a:rPr>
              <a:t>Y</a:t>
            </a:r>
            <a:r>
              <a:rPr lang="ru-RU" sz="3200" dirty="0" err="1" smtClean="0">
                <a:solidFill>
                  <a:schemeClr val="tx1"/>
                </a:solidFill>
              </a:rPr>
              <a:t>гын</a:t>
            </a:r>
            <a:r>
              <a:rPr lang="ru-RU" sz="3200" dirty="0" smtClean="0">
                <a:solidFill>
                  <a:schemeClr val="tx1"/>
                </a:solidFill>
              </a:rPr>
              <a:t> (</a:t>
            </a:r>
            <a:r>
              <a:rPr lang="ru-RU" sz="3200" dirty="0" err="1" smtClean="0">
                <a:solidFill>
                  <a:schemeClr val="tx1"/>
                </a:solidFill>
              </a:rPr>
              <a:t>холбуулалай</a:t>
            </a:r>
            <a:r>
              <a:rPr lang="ru-RU" sz="3200" dirty="0" smtClean="0">
                <a:solidFill>
                  <a:schemeClr val="tx1"/>
                </a:solidFill>
              </a:rPr>
              <a:t>) </a:t>
            </a:r>
            <a:r>
              <a:rPr lang="ru-RU" sz="3200" dirty="0" err="1" smtClean="0">
                <a:solidFill>
                  <a:schemeClr val="tx1"/>
                </a:solidFill>
              </a:rPr>
              <a:t>орондо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ондоо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угэ</a:t>
            </a:r>
            <a:r>
              <a:rPr lang="ru-RU" sz="3200" dirty="0" smtClean="0">
                <a:solidFill>
                  <a:schemeClr val="tx1"/>
                </a:solidFill>
              </a:rPr>
              <a:t> (</a:t>
            </a:r>
            <a:r>
              <a:rPr lang="ru-RU" sz="3200" dirty="0" err="1" smtClean="0">
                <a:solidFill>
                  <a:schemeClr val="tx1"/>
                </a:solidFill>
              </a:rPr>
              <a:t>холбуулал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r>
              <a:rPr lang="ru-RU" sz="3200" dirty="0" err="1" smtClean="0">
                <a:solidFill>
                  <a:schemeClr val="tx1"/>
                </a:solidFill>
              </a:rPr>
              <a:t>табижа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хэлэхэ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Би</a:t>
            </a:r>
            <a:r>
              <a:rPr lang="ru-RU" sz="4400" dirty="0" smtClean="0"/>
              <a:t> </a:t>
            </a:r>
            <a:r>
              <a:rPr lang="ru-RU" sz="4400" u="sng" dirty="0" err="1" smtClean="0"/>
              <a:t>буузада</a:t>
            </a:r>
            <a:r>
              <a:rPr lang="ru-RU" sz="4400" dirty="0" smtClean="0"/>
              <a:t> </a:t>
            </a:r>
            <a:r>
              <a:rPr lang="ru-RU" sz="4400" dirty="0" err="1" smtClean="0"/>
              <a:t>дуратайб</a:t>
            </a:r>
            <a:r>
              <a:rPr lang="ru-RU" sz="4400" dirty="0" smtClean="0"/>
              <a:t>,</a:t>
            </a:r>
          </a:p>
          <a:p>
            <a:r>
              <a:rPr lang="ru-RU" sz="4400" dirty="0" err="1" smtClean="0"/>
              <a:t>Би</a:t>
            </a:r>
            <a:r>
              <a:rPr lang="ru-RU" sz="4400" dirty="0" smtClean="0"/>
              <a:t> </a:t>
            </a:r>
            <a:r>
              <a:rPr lang="ru-RU" sz="4400" u="sng" dirty="0" err="1" smtClean="0"/>
              <a:t>ш</a:t>
            </a:r>
            <a:r>
              <a:rPr lang="en-US" sz="4400" u="sng" dirty="0" smtClean="0"/>
              <a:t>ʏ</a:t>
            </a:r>
            <a:r>
              <a:rPr lang="ru-RU" sz="4400" u="sng" dirty="0" err="1" smtClean="0"/>
              <a:t>лэндэ</a:t>
            </a:r>
            <a:r>
              <a:rPr lang="ru-RU" sz="4400" u="sng" dirty="0" smtClean="0"/>
              <a:t> </a:t>
            </a:r>
            <a:r>
              <a:rPr lang="ru-RU" sz="4400" dirty="0" err="1" smtClean="0"/>
              <a:t>дуратайб</a:t>
            </a:r>
            <a:endParaRPr lang="ru-RU" sz="4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Трансформация / </a:t>
            </a:r>
            <a:r>
              <a:rPr lang="ru-RU" dirty="0" err="1" smtClean="0"/>
              <a:t>хэлэлгын</a:t>
            </a:r>
            <a:r>
              <a:rPr lang="ru-RU" dirty="0" smtClean="0"/>
              <a:t> </a:t>
            </a:r>
            <a:r>
              <a:rPr lang="ru-RU" dirty="0" err="1" smtClean="0"/>
              <a:t>хэб</a:t>
            </a:r>
            <a:r>
              <a:rPr lang="ru-RU" dirty="0" smtClean="0"/>
              <a:t> </a:t>
            </a:r>
            <a:r>
              <a:rPr lang="en-US" dirty="0" smtClean="0"/>
              <a:t>h</a:t>
            </a:r>
            <a:r>
              <a:rPr lang="ru-RU" dirty="0" err="1" smtClean="0"/>
              <a:t>элгээд</a:t>
            </a:r>
            <a:r>
              <a:rPr lang="ru-RU" dirty="0" smtClean="0"/>
              <a:t> </a:t>
            </a:r>
            <a:r>
              <a:rPr lang="ru-RU" dirty="0" err="1" smtClean="0"/>
              <a:t>хэлэлгэ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самостоятельный вызов модели; учащиеся трансформируют реплику/часть реплики собеседника, что выражается в изменении порядка слов, лица, числа и </a:t>
            </a:r>
            <a:r>
              <a:rPr lang="ru-RU" dirty="0" err="1" smtClean="0"/>
              <a:t>т.п</a:t>
            </a:r>
            <a:endParaRPr lang="ru-RU" dirty="0"/>
          </a:p>
        </p:txBody>
      </p:sp>
      <p:pic>
        <p:nvPicPr>
          <p:cNvPr id="5" name="Picture 2" descr="D:\Документы\Оксана\ДОУ\cover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0354" y="1646238"/>
            <a:ext cx="3232291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Трансформация / </a:t>
            </a:r>
            <a:r>
              <a:rPr lang="ru-RU" dirty="0" err="1" smtClean="0"/>
              <a:t>хэлэлгын</a:t>
            </a:r>
            <a:r>
              <a:rPr lang="ru-RU" dirty="0" smtClean="0"/>
              <a:t> </a:t>
            </a:r>
            <a:r>
              <a:rPr lang="ru-RU" dirty="0" err="1" smtClean="0"/>
              <a:t>хэб</a:t>
            </a:r>
            <a:r>
              <a:rPr lang="ru-RU" dirty="0" smtClean="0"/>
              <a:t> </a:t>
            </a:r>
            <a:r>
              <a:rPr lang="en-US" dirty="0" smtClean="0"/>
              <a:t>h</a:t>
            </a:r>
            <a:r>
              <a:rPr lang="ru-RU" dirty="0" err="1" smtClean="0"/>
              <a:t>элгээд</a:t>
            </a:r>
            <a:r>
              <a:rPr lang="ru-RU" dirty="0" smtClean="0"/>
              <a:t> </a:t>
            </a:r>
            <a:r>
              <a:rPr lang="ru-RU" dirty="0" err="1" smtClean="0"/>
              <a:t>хэлэлгэ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зага</a:t>
            </a:r>
            <a:r>
              <a:rPr lang="en-US" dirty="0" smtClean="0"/>
              <a:t>h</a:t>
            </a:r>
            <a:r>
              <a:rPr lang="ru-RU" dirty="0" err="1" smtClean="0"/>
              <a:t>анда</a:t>
            </a:r>
            <a:r>
              <a:rPr lang="ru-RU" dirty="0" smtClean="0"/>
              <a:t> </a:t>
            </a:r>
            <a:r>
              <a:rPr lang="ru-RU" dirty="0" err="1" smtClean="0"/>
              <a:t>дуратайб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зага</a:t>
            </a:r>
            <a:r>
              <a:rPr lang="en-US" dirty="0" smtClean="0"/>
              <a:t>h</a:t>
            </a:r>
            <a:r>
              <a:rPr lang="ru-RU" dirty="0" err="1" smtClean="0"/>
              <a:t>анда</a:t>
            </a:r>
            <a:r>
              <a:rPr lang="ru-RU" dirty="0" smtClean="0"/>
              <a:t> </a:t>
            </a:r>
            <a:r>
              <a:rPr lang="ru-RU" dirty="0" err="1" smtClean="0"/>
              <a:t>дурагуйб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зага</a:t>
            </a:r>
            <a:r>
              <a:rPr lang="en-US" dirty="0" smtClean="0"/>
              <a:t>h</a:t>
            </a:r>
            <a:r>
              <a:rPr lang="ru-RU" dirty="0" err="1" smtClean="0"/>
              <a:t>анда</a:t>
            </a:r>
            <a:r>
              <a:rPr lang="ru-RU" dirty="0" smtClean="0"/>
              <a:t> </a:t>
            </a:r>
            <a:r>
              <a:rPr lang="ru-RU" dirty="0" err="1" smtClean="0"/>
              <a:t>дуратайб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зага</a:t>
            </a:r>
            <a:r>
              <a:rPr lang="en-US" dirty="0" smtClean="0"/>
              <a:t>h</a:t>
            </a:r>
            <a:r>
              <a:rPr lang="ru-RU" dirty="0" err="1" smtClean="0"/>
              <a:t>анда</a:t>
            </a:r>
            <a:r>
              <a:rPr lang="ru-RU" dirty="0" smtClean="0"/>
              <a:t> </a:t>
            </a:r>
            <a:r>
              <a:rPr lang="ru-RU" dirty="0" err="1" smtClean="0"/>
              <a:t>дурагуйб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 err="1" smtClean="0"/>
              <a:t>Минии</a:t>
            </a:r>
            <a:r>
              <a:rPr lang="ru-RU" dirty="0" smtClean="0"/>
              <a:t> ахай </a:t>
            </a:r>
            <a:r>
              <a:rPr lang="ru-RU" dirty="0" err="1" smtClean="0"/>
              <a:t>зага</a:t>
            </a:r>
            <a:r>
              <a:rPr lang="en-US" dirty="0" smtClean="0"/>
              <a:t>h</a:t>
            </a:r>
            <a:r>
              <a:rPr lang="ru-RU" dirty="0" err="1" smtClean="0"/>
              <a:t>анда</a:t>
            </a:r>
            <a:r>
              <a:rPr lang="ru-RU" dirty="0" smtClean="0"/>
              <a:t> </a:t>
            </a:r>
            <a:r>
              <a:rPr lang="ru-RU" dirty="0" err="1" smtClean="0"/>
              <a:t>дуратай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комбинирование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marL="354013" indent="-354013">
              <a:buNone/>
            </a:pPr>
            <a:r>
              <a:rPr lang="ru-RU" dirty="0" smtClean="0"/>
              <a:t>– использование учащимися ранее усвоенных слов по одной теме при работе над другой темой.</a:t>
            </a:r>
          </a:p>
          <a:p>
            <a:endParaRPr lang="ru-RU" dirty="0" smtClean="0"/>
          </a:p>
          <a:p>
            <a:pPr marL="1254125" indent="-442913"/>
            <a:r>
              <a:rPr lang="ru-RU" dirty="0" err="1" smtClean="0"/>
              <a:t>Томо</a:t>
            </a:r>
            <a:r>
              <a:rPr lang="ru-RU" dirty="0" smtClean="0"/>
              <a:t> +  </a:t>
            </a:r>
            <a:r>
              <a:rPr lang="ru-RU" dirty="0" err="1" smtClean="0"/>
              <a:t>нааданхайнуудай</a:t>
            </a:r>
            <a:r>
              <a:rPr lang="ru-RU" dirty="0" smtClean="0"/>
              <a:t> </a:t>
            </a:r>
            <a:r>
              <a:rPr lang="ru-RU" dirty="0" err="1" smtClean="0"/>
              <a:t>нэрэнууд</a:t>
            </a:r>
            <a:endParaRPr lang="ru-RU" dirty="0" smtClean="0"/>
          </a:p>
          <a:p>
            <a:pPr marL="1254125" indent="-442913"/>
            <a:r>
              <a:rPr lang="ru-RU" dirty="0" err="1" smtClean="0"/>
              <a:t>Томо</a:t>
            </a:r>
            <a:r>
              <a:rPr lang="ru-RU" dirty="0" smtClean="0"/>
              <a:t> + </a:t>
            </a:r>
            <a:r>
              <a:rPr lang="ru-RU" dirty="0" err="1" smtClean="0"/>
              <a:t>амитадай</a:t>
            </a:r>
            <a:r>
              <a:rPr lang="ru-RU" dirty="0" smtClean="0"/>
              <a:t> </a:t>
            </a:r>
            <a:r>
              <a:rPr lang="ru-RU" dirty="0" err="1" smtClean="0"/>
              <a:t>нэрэнууд</a:t>
            </a:r>
            <a:endParaRPr lang="ru-RU" dirty="0" smtClean="0"/>
          </a:p>
          <a:p>
            <a:pPr marL="811212" indent="0" algn="just">
              <a:buNone/>
            </a:pPr>
            <a:r>
              <a:rPr lang="ru-RU" dirty="0" err="1" smtClean="0"/>
              <a:t>Энэ</a:t>
            </a:r>
            <a:r>
              <a:rPr lang="ru-RU" dirty="0" smtClean="0"/>
              <a:t> </a:t>
            </a:r>
            <a:r>
              <a:rPr lang="ru-RU" dirty="0" err="1" smtClean="0"/>
              <a:t>томо</a:t>
            </a:r>
            <a:r>
              <a:rPr lang="ru-RU" dirty="0" smtClean="0"/>
              <a:t> </a:t>
            </a:r>
            <a:r>
              <a:rPr lang="ru-RU" dirty="0" err="1" smtClean="0"/>
              <a:t>шандаган</a:t>
            </a:r>
            <a:r>
              <a:rPr lang="ru-RU" dirty="0" smtClean="0"/>
              <a:t>. </a:t>
            </a:r>
            <a:r>
              <a:rPr lang="ru-RU" dirty="0" err="1" smtClean="0"/>
              <a:t>Энэ</a:t>
            </a:r>
            <a:r>
              <a:rPr lang="ru-RU" dirty="0" smtClean="0"/>
              <a:t> </a:t>
            </a:r>
            <a:r>
              <a:rPr lang="ru-RU" dirty="0" err="1" smtClean="0"/>
              <a:t>жаахан</a:t>
            </a:r>
            <a:r>
              <a:rPr lang="ru-RU" dirty="0" smtClean="0"/>
              <a:t> </a:t>
            </a:r>
            <a:r>
              <a:rPr lang="ru-RU" dirty="0" err="1" smtClean="0"/>
              <a:t>шандаган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87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комбинирование</a:t>
            </a:r>
            <a:endParaRPr lang="ru-RU" dirty="0"/>
          </a:p>
        </p:txBody>
      </p:sp>
      <p:pic>
        <p:nvPicPr>
          <p:cNvPr id="24578" name="Picture 2" descr="D:\Документы\Оксана\ДОУ\трениро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7000" y="2015331"/>
            <a:ext cx="2746372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ru-RU" b="1" dirty="0" smtClean="0"/>
              <a:t>Контроль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100" dirty="0" smtClean="0"/>
              <a:t>Контролируется точность и правильность выполнения тренировочных заданий;</a:t>
            </a:r>
          </a:p>
          <a:p>
            <a:pPr marL="814388">
              <a:buFontTx/>
              <a:buChar char="-"/>
            </a:pPr>
            <a:r>
              <a:rPr lang="ru-RU" sz="3100" dirty="0" smtClean="0"/>
              <a:t>Репродукция на уровне имитации – точное воспроизведение </a:t>
            </a:r>
            <a:r>
              <a:rPr lang="ru-RU" sz="2800" dirty="0" smtClean="0"/>
              <a:t>слова (всякое отклонение должно быть исправлено);</a:t>
            </a:r>
          </a:p>
          <a:p>
            <a:pPr marL="814388">
              <a:buFontTx/>
              <a:buChar char="-"/>
            </a:pPr>
            <a:r>
              <a:rPr lang="ru-RU" sz="3100" dirty="0" smtClean="0"/>
              <a:t>Подстановка и расширение – правильность выбираемой лексической единицы и ее сочетаемость с другими;</a:t>
            </a:r>
          </a:p>
          <a:p>
            <a:pPr marL="814388">
              <a:buFontTx/>
              <a:buChar char="-"/>
            </a:pPr>
            <a:r>
              <a:rPr lang="ru-RU" sz="3100" dirty="0" smtClean="0"/>
              <a:t>Самостоятельное воспроизведение – умение отбирать слова для выражения мысли в соответствии с речевой задачей </a:t>
            </a:r>
            <a:r>
              <a:rPr lang="ru-RU" sz="2800" dirty="0" smtClean="0"/>
              <a:t>(поставленной учителем или коммуникативным намерением ученика);</a:t>
            </a:r>
          </a:p>
          <a:p>
            <a:pPr marL="814388">
              <a:buFontTx/>
              <a:buChar char="-"/>
            </a:pPr>
            <a:r>
              <a:rPr lang="ru-RU" sz="3100" dirty="0" smtClean="0"/>
              <a:t>Комбинирование – как</a:t>
            </a:r>
            <a:r>
              <a:rPr lang="ru-RU" sz="3300" dirty="0" smtClean="0"/>
              <a:t> </a:t>
            </a:r>
            <a:r>
              <a:rPr lang="ru-RU" sz="3100" dirty="0" smtClean="0"/>
              <a:t>учащийся подключает известные ему слова в процессе работы над новой темой.</a:t>
            </a:r>
          </a:p>
          <a:p>
            <a:pPr marL="814388">
              <a:buFontTx/>
              <a:buChar char="-"/>
            </a:pPr>
            <a:endParaRPr lang="ru-RU" sz="3100" dirty="0"/>
          </a:p>
          <a:p>
            <a:pPr marL="471488" indent="0">
              <a:buNone/>
            </a:pPr>
            <a:r>
              <a:rPr lang="ru-RU" sz="3100" b="1" dirty="0" smtClean="0"/>
              <a:t>Вывод: </a:t>
            </a:r>
            <a:r>
              <a:rPr lang="ru-RU" sz="3100" dirty="0" smtClean="0"/>
              <a:t>контроль пронизывает всю тренировку 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82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выход в общение</a:t>
            </a:r>
            <a:endParaRPr lang="ru-RU" dirty="0"/>
          </a:p>
        </p:txBody>
      </p:sp>
      <p:pic>
        <p:nvPicPr>
          <p:cNvPr id="25602" name="Picture 2" descr="D:\Документы\Оксана\ДОУ\IMG_22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7863" y="1935163"/>
            <a:ext cx="658827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/>
              <a:t>Говорение </a:t>
            </a:r>
            <a:br>
              <a:rPr lang="ru-RU" sz="3600" b="1" dirty="0" smtClean="0"/>
            </a:br>
            <a:r>
              <a:rPr lang="ru-RU" sz="3600" b="1" dirty="0" smtClean="0"/>
              <a:t>как средство обучения и как цель обучения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Этап ознакомления и этап тренировки </a:t>
            </a:r>
            <a:r>
              <a:rPr lang="ru-RU" dirty="0" smtClean="0"/>
              <a:t>– говорение </a:t>
            </a:r>
            <a:r>
              <a:rPr lang="ru-RU" b="1" dirty="0" smtClean="0"/>
              <a:t>как средство</a:t>
            </a:r>
            <a:r>
              <a:rPr lang="ru-RU" dirty="0" smtClean="0"/>
              <a:t> </a:t>
            </a:r>
            <a:r>
              <a:rPr lang="ru-RU" b="1" dirty="0" smtClean="0"/>
              <a:t>формирования</a:t>
            </a:r>
            <a:r>
              <a:rPr lang="ru-RU" dirty="0" smtClean="0"/>
              <a:t> лексического (произносительного, грамматического) </a:t>
            </a:r>
            <a:r>
              <a:rPr lang="ru-RU" b="1" dirty="0" smtClean="0"/>
              <a:t>навыка</a:t>
            </a:r>
            <a:r>
              <a:rPr lang="ru-RU" dirty="0" smtClean="0"/>
              <a:t>;</a:t>
            </a:r>
          </a:p>
          <a:p>
            <a:r>
              <a:rPr lang="ru-RU" b="1" dirty="0" smtClean="0"/>
              <a:t>Этап организации применения</a:t>
            </a:r>
            <a:r>
              <a:rPr lang="ru-RU" dirty="0" smtClean="0"/>
              <a:t> – говорение  </a:t>
            </a:r>
            <a:r>
              <a:rPr lang="ru-RU" b="1" dirty="0" smtClean="0"/>
              <a:t>как цель обучения </a:t>
            </a:r>
            <a:r>
              <a:rPr lang="ru-RU" dirty="0" smtClean="0"/>
              <a:t>(обучение детей говорению как коммуникативному акту).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95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общение</a:t>
            </a:r>
            <a:endParaRPr lang="ru-RU" dirty="0"/>
          </a:p>
        </p:txBody>
      </p:sp>
      <p:pic>
        <p:nvPicPr>
          <p:cNvPr id="11266" name="Picture 2" descr="D:\Документы\Оксана\ДОУ\ребенок на гор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764386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99"/>
                </a:solidFill>
              </a:rPr>
              <a:t>Метод  обучения</a:t>
            </a:r>
            <a:r>
              <a:rPr lang="ru-RU" sz="2800" smtClean="0"/>
              <a:t> (в широком смысле слова) – направление в обучении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Метод</a:t>
            </a:r>
            <a:r>
              <a:rPr lang="ru-RU" sz="2400" smtClean="0"/>
              <a:t> – направление в обучении, реализующее цели, задачи и содержание обучения языку и определяющее пути и способы их достижения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(А.Н. Щукин)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Метод</a:t>
            </a:r>
            <a:r>
              <a:rPr lang="ru-RU" sz="2400" smtClean="0"/>
              <a:t> – совокупность принципов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(Б.В. Беляев)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Метод</a:t>
            </a:r>
            <a:r>
              <a:rPr lang="ru-RU" sz="2400" smtClean="0"/>
              <a:t> – «система функционально взаимообусловленных частнометодических принципов, объединенных единой стратегической идеей, направленная на обучение какому-либо виду речевой деятельности»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(Е.И. Пассов)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организации применения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Выполнение заданий </a:t>
            </a:r>
            <a:r>
              <a:rPr lang="ru-RU" b="1" dirty="0" smtClean="0"/>
              <a:t>по развитию речевых умений  </a:t>
            </a:r>
            <a:r>
              <a:rPr lang="ru-RU" dirty="0" err="1" smtClean="0"/>
              <a:t>аудирования</a:t>
            </a:r>
            <a:r>
              <a:rPr lang="ru-RU" dirty="0" smtClean="0"/>
              <a:t>, монологической и диалогической речи,  т.е. в центре внимания – умение вести беседу, что-то сообщить, описать, рассказать и т.д.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4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Каждый метод реализуется в </a:t>
            </a:r>
            <a:r>
              <a:rPr lang="ru-RU" sz="1800" b="1" smtClean="0">
                <a:solidFill>
                  <a:srgbClr val="502E7A"/>
                </a:solidFill>
              </a:rPr>
              <a:t>приемах</a:t>
            </a:r>
            <a:r>
              <a:rPr lang="ru-RU" sz="1800" smtClean="0"/>
              <a:t> обучения.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smtClean="0">
                <a:solidFill>
                  <a:srgbClr val="502E7A"/>
                </a:solidFill>
              </a:rPr>
              <a:t>Приемы</a:t>
            </a:r>
            <a:r>
              <a:rPr lang="ru-RU" sz="1800" smtClean="0"/>
              <a:t>, так же как методы, являются структурно-функциональными компонентами учебно-воспитательного процесса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Метод называет ведущий вид деятельности (ознакомление, тренировка, применение)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Прием связан с конкретным действием, составляющим суть формируемой деятельности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Конкретное содержание  приемов определяет эффективность метода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Приемы, объединенные для решения более общей задачи, называются </a:t>
            </a:r>
            <a:r>
              <a:rPr lang="ru-RU" sz="1800" b="1" smtClean="0">
                <a:solidFill>
                  <a:srgbClr val="502E7A"/>
                </a:solidFill>
              </a:rPr>
              <a:t>способами обучения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Переводный способ семантизации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Одноязычный способ семантизации 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187450" y="2420938"/>
            <a:ext cx="2016125" cy="633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Метод</a:t>
            </a:r>
          </a:p>
          <a:p>
            <a:pPr>
              <a:spcBef>
                <a:spcPct val="50000"/>
              </a:spcBef>
            </a:pPr>
            <a:r>
              <a:rPr lang="ru-RU" sz="1400"/>
              <a:t>ознакомление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4140200" y="2420938"/>
            <a:ext cx="4248150" cy="633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Прием семантизации</a:t>
            </a:r>
          </a:p>
          <a:p>
            <a:pPr>
              <a:spcBef>
                <a:spcPct val="50000"/>
              </a:spcBef>
            </a:pPr>
            <a:r>
              <a:rPr lang="ru-RU" sz="1400"/>
              <a:t>Использование контекста</a:t>
            </a:r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>
            <a:off x="3348038" y="270827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5003800" y="4005263"/>
            <a:ext cx="3240088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Обычный перевод</a:t>
            </a:r>
          </a:p>
          <a:p>
            <a:pPr>
              <a:spcBef>
                <a:spcPct val="50000"/>
              </a:spcBef>
            </a:pPr>
            <a:r>
              <a:rPr lang="ru-RU" sz="1200" b="1"/>
              <a:t>Перевод-интерпретация</a:t>
            </a:r>
          </a:p>
        </p:txBody>
      </p: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5076825" y="5013325"/>
            <a:ext cx="3240088" cy="1382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Контекст</a:t>
            </a:r>
          </a:p>
          <a:p>
            <a:pPr>
              <a:spcBef>
                <a:spcPct val="50000"/>
              </a:spcBef>
            </a:pPr>
            <a:r>
              <a:rPr lang="ru-RU" sz="1200" b="1"/>
              <a:t>Синонимы</a:t>
            </a:r>
          </a:p>
          <a:p>
            <a:pPr>
              <a:spcBef>
                <a:spcPct val="50000"/>
              </a:spcBef>
            </a:pPr>
            <a:r>
              <a:rPr lang="ru-RU" sz="1200" b="1"/>
              <a:t>Антонимы</a:t>
            </a:r>
          </a:p>
          <a:p>
            <a:pPr>
              <a:spcBef>
                <a:spcPct val="50000"/>
              </a:spcBef>
            </a:pPr>
            <a:r>
              <a:rPr lang="ru-RU" sz="1200" b="1"/>
              <a:t>Дефиниция</a:t>
            </a:r>
          </a:p>
          <a:p>
            <a:pPr>
              <a:spcBef>
                <a:spcPct val="50000"/>
              </a:spcBef>
            </a:pPr>
            <a:r>
              <a:rPr lang="ru-RU" sz="1200" b="1"/>
              <a:t>Наглядность + контекст</a:t>
            </a:r>
          </a:p>
        </p:txBody>
      </p:sp>
      <p:sp>
        <p:nvSpPr>
          <p:cNvPr id="44040" name="Line 11"/>
          <p:cNvSpPr>
            <a:spLocks noChangeShapeType="1"/>
          </p:cNvSpPr>
          <p:nvPr/>
        </p:nvSpPr>
        <p:spPr bwMode="auto">
          <a:xfrm flipV="1">
            <a:off x="4356100" y="4149725"/>
            <a:ext cx="5032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1" name="Line 12"/>
          <p:cNvSpPr>
            <a:spLocks noChangeShapeType="1"/>
          </p:cNvSpPr>
          <p:nvPr/>
        </p:nvSpPr>
        <p:spPr bwMode="auto">
          <a:xfrm>
            <a:off x="4356100" y="4292600"/>
            <a:ext cx="5762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2" name="Line 13"/>
          <p:cNvSpPr>
            <a:spLocks noChangeShapeType="1"/>
          </p:cNvSpPr>
          <p:nvPr/>
        </p:nvSpPr>
        <p:spPr bwMode="auto">
          <a:xfrm flipV="1">
            <a:off x="4427538" y="5157788"/>
            <a:ext cx="5762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3" name="Line 14"/>
          <p:cNvSpPr>
            <a:spLocks noChangeShapeType="1"/>
          </p:cNvSpPr>
          <p:nvPr/>
        </p:nvSpPr>
        <p:spPr bwMode="auto">
          <a:xfrm>
            <a:off x="4500563" y="5229225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4" name="Line 15"/>
          <p:cNvSpPr>
            <a:spLocks noChangeShapeType="1"/>
          </p:cNvSpPr>
          <p:nvPr/>
        </p:nvSpPr>
        <p:spPr bwMode="auto">
          <a:xfrm>
            <a:off x="4500563" y="5229225"/>
            <a:ext cx="5032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5" name="Line 16"/>
          <p:cNvSpPr>
            <a:spLocks noChangeShapeType="1"/>
          </p:cNvSpPr>
          <p:nvPr/>
        </p:nvSpPr>
        <p:spPr bwMode="auto">
          <a:xfrm>
            <a:off x="4500563" y="5229225"/>
            <a:ext cx="4318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6" name="Line 17"/>
          <p:cNvSpPr>
            <a:spLocks noChangeShapeType="1"/>
          </p:cNvSpPr>
          <p:nvPr/>
        </p:nvSpPr>
        <p:spPr bwMode="auto">
          <a:xfrm>
            <a:off x="4500563" y="5300663"/>
            <a:ext cx="50323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6868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Технология обучения второму языку 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66762536"/>
              </p:ext>
            </p:extLst>
          </p:nvPr>
        </p:nvGraphicFramePr>
        <p:xfrm>
          <a:off x="251520" y="620688"/>
          <a:ext cx="8784976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1337280"/>
                <a:gridCol w="1645920"/>
                <a:gridCol w="2119024"/>
                <a:gridCol w="17281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Метод или технологическая операция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Доминирующие принципы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Приемы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Средства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</a:rPr>
                        <a:t>Ознакомление </a:t>
                      </a:r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с учебным материалом с целью получения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</a:rPr>
                        <a:t> знаний.</a:t>
                      </a:r>
                    </a:p>
                    <a:p>
                      <a:pPr marL="0" indent="0"/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</a:rPr>
                        <a:t>Контроль понимания.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Воспитывающее обучение.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Коммуникативная направленность.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Сознательность.</a:t>
                      </a:r>
                    </a:p>
                    <a:p>
                      <a:r>
                        <a:rPr lang="ru-RU" dirty="0" smtClean="0"/>
                        <a:t>Наглядность.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Показ.</a:t>
                      </a:r>
                    </a:p>
                    <a:p>
                      <a:r>
                        <a:rPr lang="ru-RU" dirty="0" smtClean="0"/>
                        <a:t>Объяснение.</a:t>
                      </a:r>
                    </a:p>
                    <a:p>
                      <a:r>
                        <a:rPr lang="ru-RU" dirty="0" smtClean="0"/>
                        <a:t>Перевод.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Визуальные.</a:t>
                      </a:r>
                    </a:p>
                    <a:p>
                      <a:r>
                        <a:rPr lang="ru-RU" dirty="0" err="1" smtClean="0"/>
                        <a:t>Аудитивные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dirty="0" smtClean="0"/>
                        <a:t>Аудиовизуальные.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Тренировка </a:t>
                      </a:r>
                      <a:r>
                        <a:rPr lang="ru-RU" dirty="0" smtClean="0"/>
                        <a:t>с целью формирования навыков.</a:t>
                      </a:r>
                    </a:p>
                    <a:p>
                      <a:r>
                        <a:rPr lang="ru-RU" dirty="0" smtClean="0"/>
                        <a:t>Контроль.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Активность.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Выполнение упражнений без</a:t>
                      </a:r>
                      <a:r>
                        <a:rPr lang="ru-RU" baseline="0" dirty="0" smtClean="0"/>
                        <a:t> опоры и с опорой на печатный текст.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Применение </a:t>
                      </a:r>
                      <a:r>
                        <a:rPr lang="ru-RU" dirty="0" smtClean="0"/>
                        <a:t>сформированных навыков в речевых умениях.</a:t>
                      </a:r>
                    </a:p>
                    <a:p>
                      <a:r>
                        <a:rPr lang="ru-RU" dirty="0" smtClean="0"/>
                        <a:t>Контроль.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Наглядность.</a:t>
                      </a:r>
                    </a:p>
                    <a:p>
                      <a:r>
                        <a:rPr lang="ru-RU" dirty="0" smtClean="0"/>
                        <a:t>Индивидуальный подход.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Задания по развитию речевых</a:t>
                      </a:r>
                      <a:r>
                        <a:rPr lang="ru-RU" baseline="0" dirty="0" smtClean="0"/>
                        <a:t> умений </a:t>
                      </a:r>
                      <a:r>
                        <a:rPr lang="ru-RU" baseline="0" dirty="0" err="1" smtClean="0"/>
                        <a:t>аудирования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err="1" smtClean="0"/>
                        <a:t>монол</a:t>
                      </a:r>
                      <a:r>
                        <a:rPr lang="ru-RU" baseline="0" dirty="0" smtClean="0"/>
                        <a:t>. и диалог. Речи.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297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A71D01"/>
                </a:solidFill>
              </a:rPr>
              <a:t>Методы обучения</a:t>
            </a:r>
            <a:r>
              <a:rPr lang="ru-RU" sz="2800" smtClean="0"/>
              <a:t> указывают на деятельность, организуемую учителем и осуществляемую учащимися в обучении. Они носят универсальный характер и могут быть представлены в любом методическом направлении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A71D01"/>
                </a:solidFill>
              </a:rPr>
              <a:t>Способы и приемы обучения</a:t>
            </a:r>
            <a:r>
              <a:rPr lang="ru-RU" sz="2800" smtClean="0"/>
              <a:t> – конкретные действия, которые значительно отличаются  в зависимости от избранного направления в обучении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Конкретное содержание способов и приемов непосредственно определяется методическими принципами, лежащими в основе обучения 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Методические приемы, способствующие развитию интуитивного способа овладения материалом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sz="3200" dirty="0" smtClean="0"/>
              <a:t>Приемы, способствующие лучшему запоминанию учебного материала: жесты, </a:t>
            </a:r>
            <a:r>
              <a:rPr lang="ru-RU" sz="3200" dirty="0" err="1" smtClean="0"/>
              <a:t>мимизация</a:t>
            </a:r>
            <a:r>
              <a:rPr lang="ru-RU" sz="3200" dirty="0" smtClean="0"/>
              <a:t>, ассоциация, ритмизация, </a:t>
            </a:r>
            <a:r>
              <a:rPr lang="ru-RU" sz="3200" dirty="0" err="1" smtClean="0"/>
              <a:t>пропевки</a:t>
            </a:r>
            <a:r>
              <a:rPr lang="ru-RU" sz="3200" dirty="0" smtClean="0"/>
              <a:t> и т.д.;</a:t>
            </a:r>
          </a:p>
          <a:p>
            <a:pPr algn="just"/>
            <a:r>
              <a:rPr lang="ru-RU" sz="3200" dirty="0" smtClean="0"/>
              <a:t>Построение канвы из взаимосвязанных сюжетов уроков;</a:t>
            </a:r>
          </a:p>
          <a:p>
            <a:pPr algn="just"/>
            <a:r>
              <a:rPr lang="ru-RU" sz="3200" dirty="0" smtClean="0"/>
              <a:t>Распределение ролей-масок;</a:t>
            </a:r>
          </a:p>
          <a:p>
            <a:pPr algn="just"/>
            <a:r>
              <a:rPr lang="ru-RU" sz="3200" dirty="0" smtClean="0"/>
              <a:t>Блочная подача учебного материала;</a:t>
            </a:r>
          </a:p>
          <a:p>
            <a:pPr algn="just"/>
            <a:r>
              <a:rPr lang="ru-RU" sz="3200" dirty="0" smtClean="0"/>
              <a:t>Использование разнообразных форм взаимодействия (пары, триады, группы и </a:t>
            </a:r>
            <a:r>
              <a:rPr lang="ru-RU" sz="3200" dirty="0" err="1" smtClean="0"/>
              <a:t>т.д</a:t>
            </a:r>
            <a:r>
              <a:rPr lang="ru-RU" sz="3200" dirty="0" smtClean="0"/>
              <a:t>)</a:t>
            </a:r>
          </a:p>
          <a:p>
            <a:pPr algn="just"/>
            <a:r>
              <a:rPr lang="ru-RU" sz="3200" dirty="0" smtClean="0"/>
              <a:t>Использование тренировочных упражнений;</a:t>
            </a:r>
          </a:p>
          <a:p>
            <a:pPr algn="just"/>
            <a:r>
              <a:rPr lang="ru-RU" sz="3200" dirty="0" smtClean="0"/>
              <a:t>Создание учебно-речевых ситуаций, приближенных к реальным;</a:t>
            </a:r>
          </a:p>
          <a:p>
            <a:pPr algn="just"/>
            <a:r>
              <a:rPr lang="ru-RU" sz="3200" dirty="0" smtClean="0"/>
              <a:t>Использование игр, драматизации, стихов, песен, рифмовок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3200" dirty="0" smtClean="0"/>
              <a:t>Использование куклы </a:t>
            </a:r>
          </a:p>
          <a:p>
            <a:pPr marL="0" indent="0" algn="just">
              <a:buNone/>
            </a:pPr>
            <a:r>
              <a:rPr lang="ru-RU" sz="3200" dirty="0" smtClean="0"/>
              <a:t>а) в качестве игрового персонажа (партнер по общению) </a:t>
            </a:r>
            <a:r>
              <a:rPr lang="ru-RU" sz="2800" dirty="0" smtClean="0"/>
              <a:t>Провоцирует детей к участию в диалоге, к активному речевому и неречевому взаимодействию</a:t>
            </a:r>
          </a:p>
          <a:p>
            <a:pPr marL="0" indent="0" algn="just">
              <a:buNone/>
            </a:pPr>
            <a:r>
              <a:rPr lang="ru-RU" sz="3200" dirty="0" smtClean="0"/>
              <a:t>б) в качестве предмета разговора</a:t>
            </a:r>
          </a:p>
          <a:p>
            <a:pPr algn="just"/>
            <a:r>
              <a:rPr lang="ru-RU" sz="3200" dirty="0" smtClean="0"/>
              <a:t> Использование куклы в роли маски (кукла-лентяй, </a:t>
            </a:r>
            <a:r>
              <a:rPr lang="ru-RU" sz="3200" dirty="0" err="1" smtClean="0"/>
              <a:t>кукла-забывалка</a:t>
            </a:r>
            <a:r>
              <a:rPr lang="ru-RU" sz="3200" dirty="0" smtClean="0"/>
              <a:t>, кукла-растеряшка и т.д.). </a:t>
            </a:r>
            <a:r>
              <a:rPr lang="ru-RU" sz="2400" dirty="0" smtClean="0"/>
              <a:t>Появляется эпизодически - по мере необходимости</a:t>
            </a:r>
          </a:p>
          <a:p>
            <a:pPr marL="0" indent="0" algn="just">
              <a:buNone/>
            </a:pPr>
            <a:r>
              <a:rPr lang="ru-RU" sz="2400" dirty="0" smtClean="0"/>
              <a:t>   Медвежонок </a:t>
            </a:r>
            <a:r>
              <a:rPr lang="ru-RU" sz="2400" dirty="0" err="1" smtClean="0"/>
              <a:t>Винни-Пух</a:t>
            </a:r>
            <a:r>
              <a:rPr lang="ru-RU" sz="2400" dirty="0" smtClean="0"/>
              <a:t> – роль маски в ситуации     повторения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A71D01"/>
                </a:solidFill>
              </a:rPr>
              <a:t>Признаки метода - направления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80400" cy="55435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1. Наличие  ведущей идеи, определяющей пути и способы достижения цели обучения и дающей представление об общей стратегии обучения ИЯ в рамках метода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2. Направленность метода на достижение определенной цели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3. Использование в качестве теоретической базы метода-направления лингвистической, психологической, дидактической концепций, определяющих научные основы метода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4. Независимость метода от условий и этапа обучения, так как метод определяет стратегию обучения языку, а не его тактику, разрабатываемую преподавателем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10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502E7A"/>
                </a:solidFill>
              </a:rPr>
              <a:t>Сознательно-практический метод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502E7A"/>
                </a:solidFill>
              </a:rPr>
              <a:t>Когнитивно-коммуникативный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900" b="1" smtClean="0">
              <a:solidFill>
                <a:srgbClr val="502E7A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502E7A"/>
                </a:solidFill>
              </a:rPr>
              <a:t>В основе</a:t>
            </a:r>
            <a:r>
              <a:rPr lang="ru-RU" sz="2000" b="1" smtClean="0"/>
              <a:t> – личностно-деятельностный подход в психологии.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                – личностно-ориентированный подход в педагогике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                – современные направления когнитивной лингвистики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Метод в узком смысле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Система взаимодействий учителя и ученика;</a:t>
            </a:r>
          </a:p>
          <a:p>
            <a:r>
              <a:rPr lang="ru-RU" dirty="0" smtClean="0"/>
              <a:t>Способ деятельности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7543800" cy="792162"/>
          </a:xfrm>
        </p:spPr>
        <p:txBody>
          <a:bodyPr/>
          <a:lstStyle/>
          <a:p>
            <a:pPr algn="ctr" eaLnBrk="1" hangingPunct="1"/>
            <a:r>
              <a:rPr lang="ru-RU" sz="2200" b="1" dirty="0" smtClean="0"/>
              <a:t>Схема взаимодействия учителя и учащихся в учебном процессе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779838" y="3357563"/>
            <a:ext cx="15128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Содержание обучения</a:t>
            </a: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1331913" y="2852738"/>
            <a:ext cx="1800225" cy="18716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619250" y="3429000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учитель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6084888" y="2781300"/>
            <a:ext cx="1944687" cy="19446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516688" y="350043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учащийся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2268538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268538" y="2420938"/>
            <a:ext cx="489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7092950" y="47244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2195513" y="5084763"/>
            <a:ext cx="4897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132138" y="37163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5292725" y="364490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 flipV="1">
            <a:off x="2195513" y="47244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7164388" y="24209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7543800" cy="649288"/>
          </a:xfrm>
        </p:spPr>
        <p:txBody>
          <a:bodyPr/>
          <a:lstStyle/>
          <a:p>
            <a:pPr algn="ctr" eaLnBrk="1" hangingPunct="1"/>
            <a:r>
              <a:rPr lang="ru-RU" sz="3500" b="1" dirty="0" smtClean="0"/>
              <a:t>Методы – способы обучения</a:t>
            </a:r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84400" y="2257425"/>
            <a:ext cx="5010150" cy="3181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chemeClr val="tx2"/>
                </a:solidFill>
              </a:rPr>
              <a:t>Методы преподавания</a:t>
            </a:r>
            <a:r>
              <a:rPr lang="ru-RU" sz="2400" smtClean="0"/>
              <a:t> – показ, объяснение, организация тренировки, организация применения – отражают организующую, обучающую и контролирующую функции деятельности учителя, обеспечивают учащимся ознакомление, тренировку и применение, и тем самым, обеспечивают достижение целей обучения 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Методы учения</a:t>
            </a:r>
            <a:r>
              <a:rPr lang="ru-RU" sz="2400" smtClean="0"/>
              <a:t> – ознакомление, осмысление, тренировка и применение – обеспечивают ознакомление с формой, значением, употреблением иноязычных знаний, запечатление материала в памяти, выработку автоматизмов его употребления и применения языка в коммуникативных целях.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Основные методы обучения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800" dirty="0" smtClean="0">
                <a:solidFill>
                  <a:srgbClr val="000099"/>
                </a:solidFill>
              </a:rPr>
              <a:t>Организация ознакомления и осмысления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dirty="0" smtClean="0">
                <a:solidFill>
                  <a:srgbClr val="000099"/>
                </a:solidFill>
              </a:rPr>
              <a:t>Организация тренировки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dirty="0" smtClean="0">
                <a:solidFill>
                  <a:srgbClr val="000099"/>
                </a:solidFill>
              </a:rPr>
              <a:t>Организация применения</a:t>
            </a:r>
          </a:p>
          <a:p>
            <a:pPr marL="609600" indent="-609600" eaLnBrk="1" hangingPunct="1">
              <a:buFontTx/>
              <a:buNone/>
            </a:pPr>
            <a:endParaRPr lang="ru-RU" sz="2800" dirty="0" smtClean="0">
              <a:solidFill>
                <a:srgbClr val="000099"/>
              </a:solidFill>
            </a:endParaRPr>
          </a:p>
          <a:p>
            <a:pPr marL="609600" indent="-609600" algn="ctr" eaLnBrk="1" hangingPunct="1">
              <a:buFontTx/>
              <a:buNone/>
            </a:pPr>
            <a:r>
              <a:rPr lang="ru-RU" sz="2800" dirty="0" smtClean="0"/>
              <a:t>Сопутствующий метод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58888" y="4797425"/>
            <a:ext cx="25209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коррекция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219700" y="4797425"/>
            <a:ext cx="266541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оценка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463800" y="4956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2843213" y="4149725"/>
            <a:ext cx="7207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5292725" y="4076700"/>
            <a:ext cx="10080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</TotalTime>
  <Words>1429</Words>
  <Application>Microsoft Office PowerPoint</Application>
  <PresentationFormat>Экран (4:3)</PresentationFormat>
  <Paragraphs>233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Обычная</vt:lpstr>
      <vt:lpstr>Методы обучения бурятскому языку в ДОО</vt:lpstr>
      <vt:lpstr>Методы обучения</vt:lpstr>
      <vt:lpstr>Метод  обучения (в широком смысле слова) – направление в обучении</vt:lpstr>
      <vt:lpstr>Признаки метода - направления</vt:lpstr>
      <vt:lpstr>Метод в узком смысле</vt:lpstr>
      <vt:lpstr>Схема взаимодействия учителя и учащихся в учебном процессе</vt:lpstr>
      <vt:lpstr>Методы – способы обучения</vt:lpstr>
      <vt:lpstr>Слайд 8</vt:lpstr>
      <vt:lpstr>Основные методы обучения</vt:lpstr>
      <vt:lpstr>Основные методы учения</vt:lpstr>
      <vt:lpstr>Слайд 11</vt:lpstr>
      <vt:lpstr>Организация ознакомления </vt:lpstr>
      <vt:lpstr>Слайд 13</vt:lpstr>
      <vt:lpstr>Действия учителя при введении новой лексической единицы </vt:lpstr>
      <vt:lpstr>Организация тренировки </vt:lpstr>
      <vt:lpstr>Имитация </vt:lpstr>
      <vt:lpstr> hажаажа хэлэхэ</vt:lpstr>
      <vt:lpstr>hажаажа хэлэхэ</vt:lpstr>
      <vt:lpstr>Подстановка</vt:lpstr>
      <vt:lpstr>Подстановка /Yгын (холбуулалай) орондо ондоо угэ (холбуулал)табижа хэлэхэ</vt:lpstr>
      <vt:lpstr>Подстановка /Yгын (холбуулалай) орондо ондоо угэ (холбуулал)табижа хэлэхэ</vt:lpstr>
      <vt:lpstr>Трансформация / хэлэлгын хэб hэлгээд хэлэлгэ</vt:lpstr>
      <vt:lpstr>Трансформация / хэлэлгын хэб hэлгээд хэлэлгэ</vt:lpstr>
      <vt:lpstr>комбинирование </vt:lpstr>
      <vt:lpstr>комбинирование</vt:lpstr>
      <vt:lpstr>Контроль</vt:lpstr>
      <vt:lpstr>выход в общение</vt:lpstr>
      <vt:lpstr>Говорение  как средство обучения и как цель обучения</vt:lpstr>
      <vt:lpstr>общение</vt:lpstr>
      <vt:lpstr>Этап организации применения </vt:lpstr>
      <vt:lpstr>Слайд 31</vt:lpstr>
      <vt:lpstr>Технология обучения второму языку </vt:lpstr>
      <vt:lpstr>Слайд 33</vt:lpstr>
      <vt:lpstr>Методические приемы, способствующие развитию интуитивного способа овладения материалом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обучения бурятскому языку в ДОО</dc:title>
  <dc:creator>Дом</dc:creator>
  <cp:lastModifiedBy>Дом</cp:lastModifiedBy>
  <cp:revision>2</cp:revision>
  <dcterms:created xsi:type="dcterms:W3CDTF">2021-03-23T16:41:59Z</dcterms:created>
  <dcterms:modified xsi:type="dcterms:W3CDTF">2021-03-23T17:37:21Z</dcterms:modified>
</cp:coreProperties>
</file>