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5" r:id="rId16"/>
    <p:sldId id="271" r:id="rId17"/>
    <p:sldId id="272" r:id="rId18"/>
    <p:sldId id="273" r:id="rId19"/>
    <p:sldId id="276" r:id="rId20"/>
    <p:sldId id="277" r:id="rId21"/>
    <p:sldId id="280" r:id="rId22"/>
    <p:sldId id="281" r:id="rId23"/>
    <p:sldId id="278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7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8E2657-BE5E-4FC8-AD6E-7AA87DBE87B0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95F3B9-4D72-4322-B9F2-239FE34186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Принципы обучения бурятскому языку в ДОО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Принцип дифференцированного подхода к процессу  обучения </a:t>
            </a:r>
            <a:r>
              <a:rPr lang="ru-RU" sz="3200" b="1" dirty="0" smtClean="0"/>
              <a:t>бурятскому языку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200" dirty="0" smtClean="0"/>
              <a:t>предполагает  дифференцированную технологию обучения отдельным видам речевой деятельности, так как каждый из них имеет свои собственные механизмы, входящие в него речевые действия, на формирование которых и должно быть направлено усвоение.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3200" dirty="0" smtClean="0"/>
              <a:t>В соответствии с этим принципом необходим дифференцированный подход и к формам в рамках одного вида речевой деятельности: в говорении – монологическая, диалогическая речь</a:t>
            </a:r>
            <a:r>
              <a:rPr lang="ru-RU" sz="3200" dirty="0" smtClean="0"/>
              <a:t>; </a:t>
            </a:r>
            <a:r>
              <a:rPr lang="ru-RU" sz="3200" dirty="0" err="1" smtClean="0"/>
              <a:t>аудирование</a:t>
            </a:r>
            <a:r>
              <a:rPr lang="ru-RU" sz="3200" dirty="0" smtClean="0"/>
              <a:t> – полное понимание, понимание основного содержания, извлечение конкретной информации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Харыт</a:t>
            </a:r>
            <a:r>
              <a:rPr lang="ru-RU" dirty="0" smtClean="0"/>
              <a:t>, </a:t>
            </a: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минии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. </a:t>
            </a:r>
            <a:r>
              <a:rPr lang="ru-RU" dirty="0" err="1" smtClean="0"/>
              <a:t>Энэ</a:t>
            </a:r>
            <a:r>
              <a:rPr lang="ru-RU" dirty="0" smtClean="0"/>
              <a:t> Тимоша. Тимоша </a:t>
            </a:r>
            <a:r>
              <a:rPr lang="ru-RU" dirty="0" err="1" smtClean="0"/>
              <a:t>хоорхэн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шинии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 </a:t>
            </a:r>
            <a:r>
              <a:rPr lang="ru-RU" dirty="0" err="1" smtClean="0"/>
              <a:t>гу</a:t>
            </a:r>
            <a:r>
              <a:rPr lang="ru-RU" dirty="0" smtClean="0"/>
              <a:t>?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Тиимэ</a:t>
            </a:r>
            <a:r>
              <a:rPr lang="ru-RU" dirty="0" smtClean="0"/>
              <a:t>.</a:t>
            </a:r>
          </a:p>
          <a:p>
            <a:r>
              <a:rPr lang="ru-RU" dirty="0" smtClean="0"/>
              <a:t>-</a:t>
            </a:r>
            <a:r>
              <a:rPr lang="ru-RU" dirty="0" err="1" smtClean="0"/>
              <a:t>Хэн</a:t>
            </a:r>
            <a:r>
              <a:rPr lang="ru-RU" dirty="0" smtClean="0"/>
              <a:t> </a:t>
            </a:r>
            <a:r>
              <a:rPr lang="ru-RU" dirty="0" err="1" smtClean="0"/>
              <a:t>гэжэ</a:t>
            </a:r>
            <a:r>
              <a:rPr lang="ru-RU" dirty="0" smtClean="0"/>
              <a:t> </a:t>
            </a:r>
            <a:r>
              <a:rPr lang="ru-RU" dirty="0" err="1" smtClean="0"/>
              <a:t>нэрэтэйб</a:t>
            </a:r>
            <a:r>
              <a:rPr lang="ru-RU" dirty="0" smtClean="0"/>
              <a:t>?</a:t>
            </a:r>
          </a:p>
          <a:p>
            <a:r>
              <a:rPr lang="ru-RU" dirty="0" smtClean="0"/>
              <a:t>-Тимоша.</a:t>
            </a:r>
          </a:p>
          <a:p>
            <a:r>
              <a:rPr lang="ru-RU" dirty="0" smtClean="0"/>
              <a:t>-</a:t>
            </a:r>
            <a:r>
              <a:rPr lang="ru-RU" dirty="0" err="1" smtClean="0"/>
              <a:t>Ямар</a:t>
            </a:r>
            <a:r>
              <a:rPr lang="ru-RU" dirty="0" smtClean="0"/>
              <a:t> </a:t>
            </a:r>
            <a:r>
              <a:rPr lang="ru-RU" dirty="0" err="1" smtClean="0"/>
              <a:t>хоорхэн</a:t>
            </a:r>
            <a:r>
              <a:rPr lang="ru-RU" dirty="0" smtClean="0"/>
              <a:t> </a:t>
            </a:r>
            <a:r>
              <a:rPr lang="ru-RU" dirty="0" err="1" smtClean="0"/>
              <a:t>бэ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5746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/>
              <a:t>Принцип интеграции в обучении </a:t>
            </a:r>
            <a:r>
              <a:rPr lang="ru-RU" sz="2800" b="1" dirty="0" smtClean="0"/>
              <a:t>бурятскому языку</a:t>
            </a:r>
            <a:endParaRPr lang="ru-RU" sz="2800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600" dirty="0" smtClean="0"/>
              <a:t>Предполагает одновременное формирование произносительных, лексических, грамматических навыков на основе речевого образца, модельной фразы, структуры</a:t>
            </a:r>
          </a:p>
          <a:p>
            <a:pPr eaLnBrk="1" hangingPunct="1">
              <a:buFont typeface="Wingdings" pitchFamily="2" charset="2"/>
              <a:buNone/>
            </a:pPr>
            <a:endParaRPr lang="ru-RU" sz="26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600" dirty="0" smtClean="0"/>
              <a:t>Кроме этого, принцип интеграции предполагает взаимосвязь всех видов речевой деятельности в процессе овладения языком. Применение языкового и речевого материал во всех видах речевой деятельности в их взаимосвязи способствует более эффективному его усвоению</a:t>
            </a:r>
          </a:p>
          <a:p>
            <a:pPr eaLnBrk="1" hangingPunct="1">
              <a:buFont typeface="Wingdings" pitchFamily="2" charset="2"/>
              <a:buNone/>
            </a:pP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Принцип интеграции в обучении бурятскому языку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ru-RU" dirty="0" err="1" smtClean="0"/>
              <a:t>айн</a:t>
            </a:r>
            <a:r>
              <a:rPr lang="ru-RU" dirty="0" smtClean="0"/>
              <a:t> </a:t>
            </a:r>
            <a:r>
              <a:rPr lang="ru-RU" dirty="0" err="1" smtClean="0"/>
              <a:t>даа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err="1" smtClean="0"/>
              <a:t>баярлаа</a:t>
            </a:r>
            <a:r>
              <a:rPr lang="ru-RU" dirty="0" smtClean="0"/>
              <a:t>!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en-US" dirty="0" smtClean="0"/>
              <a:t>h</a:t>
            </a:r>
            <a:r>
              <a:rPr lang="ru-RU" dirty="0" smtClean="0"/>
              <a:t>» </a:t>
            </a:r>
            <a:r>
              <a:rPr lang="ru-RU" dirty="0" err="1" smtClean="0"/>
              <a:t>абяан</a:t>
            </a:r>
            <a:r>
              <a:rPr lang="ru-RU" dirty="0" smtClean="0"/>
              <a:t>, </a:t>
            </a:r>
            <a:r>
              <a:rPr lang="ru-RU" dirty="0" err="1" smtClean="0"/>
              <a:t>баярла</a:t>
            </a:r>
            <a:r>
              <a:rPr lang="ru-RU" dirty="0" smtClean="0"/>
              <a:t>(ха) – </a:t>
            </a:r>
            <a:r>
              <a:rPr lang="ru-RU" dirty="0" err="1" smtClean="0"/>
              <a:t>шэнэ</a:t>
            </a:r>
            <a:r>
              <a:rPr lang="ru-RU" dirty="0" smtClean="0"/>
              <a:t> </a:t>
            </a:r>
            <a:r>
              <a:rPr lang="ru-RU" dirty="0" err="1" smtClean="0"/>
              <a:t>угэ</a:t>
            </a:r>
            <a:r>
              <a:rPr lang="ru-RU" dirty="0" smtClean="0"/>
              <a:t>,  -</a:t>
            </a:r>
            <a:r>
              <a:rPr lang="ru-RU" dirty="0" err="1" smtClean="0"/>
              <a:t>аа</a:t>
            </a:r>
            <a:r>
              <a:rPr lang="ru-RU" dirty="0" smtClean="0"/>
              <a:t> – </a:t>
            </a:r>
            <a:r>
              <a:rPr lang="ru-RU" dirty="0" err="1" smtClean="0"/>
              <a:t>унгэр</a:t>
            </a:r>
            <a:r>
              <a:rPr lang="en-US" dirty="0" smtClean="0"/>
              <a:t>h</a:t>
            </a:r>
            <a:r>
              <a:rPr lang="ru-RU" dirty="0" err="1" smtClean="0"/>
              <a:t>эн</a:t>
            </a:r>
            <a:r>
              <a:rPr lang="ru-RU" dirty="0" smtClean="0"/>
              <a:t> саг.</a:t>
            </a:r>
          </a:p>
          <a:p>
            <a:endParaRPr lang="ru-RU" dirty="0" smtClean="0"/>
          </a:p>
          <a:p>
            <a:r>
              <a:rPr lang="ru-RU" dirty="0" err="1" smtClean="0"/>
              <a:t>Зай</a:t>
            </a:r>
            <a:r>
              <a:rPr lang="ru-RU" dirty="0" smtClean="0"/>
              <a:t>, </a:t>
            </a:r>
            <a:r>
              <a:rPr lang="ru-RU" dirty="0" err="1" smtClean="0"/>
              <a:t>юун</a:t>
            </a:r>
            <a:r>
              <a:rPr lang="ru-RU" dirty="0" smtClean="0"/>
              <a:t> </a:t>
            </a:r>
            <a:r>
              <a:rPr lang="en-US" dirty="0" smtClean="0"/>
              <a:t>h</a:t>
            </a:r>
            <a:r>
              <a:rPr lang="ru-RU" dirty="0" err="1" smtClean="0"/>
              <a:t>онин</a:t>
            </a:r>
            <a:r>
              <a:rPr lang="ru-RU" dirty="0" smtClean="0"/>
              <a:t> </a:t>
            </a:r>
            <a:r>
              <a:rPr lang="ru-RU" dirty="0" err="1" smtClean="0"/>
              <a:t>бэ</a:t>
            </a:r>
            <a:r>
              <a:rPr lang="ru-RU" dirty="0" smtClean="0"/>
              <a:t>?</a:t>
            </a:r>
          </a:p>
          <a:p>
            <a:r>
              <a:rPr lang="en-US" dirty="0" smtClean="0"/>
              <a:t>h</a:t>
            </a:r>
            <a:r>
              <a:rPr lang="ru-RU" dirty="0" err="1" smtClean="0"/>
              <a:t>онин</a:t>
            </a:r>
            <a:r>
              <a:rPr lang="ru-RU" dirty="0" smtClean="0"/>
              <a:t> </a:t>
            </a:r>
            <a:r>
              <a:rPr lang="ru-RU" dirty="0" err="1" smtClean="0"/>
              <a:t>угыл</a:t>
            </a:r>
            <a:r>
              <a:rPr lang="ru-RU" dirty="0" smtClean="0"/>
              <a:t> </a:t>
            </a:r>
            <a:r>
              <a:rPr lang="ru-RU" dirty="0" err="1" smtClean="0"/>
              <a:t>доо</a:t>
            </a:r>
            <a:r>
              <a:rPr lang="ru-RU" dirty="0" smtClean="0"/>
              <a:t>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Научность в организации учебного процесса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b="1" dirty="0" smtClean="0"/>
              <a:t>Принцип  устной основы обучения </a:t>
            </a:r>
            <a:r>
              <a:rPr lang="ru-RU" sz="3200" dirty="0" smtClean="0"/>
              <a:t>означает, что устная речь является целью </a:t>
            </a:r>
            <a:r>
              <a:rPr lang="ru-RU" sz="3200" dirty="0" smtClean="0"/>
              <a:t>обучения бурятскому языку в ДОО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          </a:t>
            </a:r>
            <a:r>
              <a:rPr lang="ru-RU" sz="3200" b="1" dirty="0" err="1" smtClean="0">
                <a:solidFill>
                  <a:srgbClr val="0070C0"/>
                </a:solidFill>
              </a:rPr>
              <a:t>аудирование</a:t>
            </a:r>
            <a:r>
              <a:rPr lang="ru-RU" sz="3200" b="1" dirty="0" smtClean="0">
                <a:solidFill>
                  <a:srgbClr val="0070C0"/>
                </a:solidFill>
              </a:rPr>
              <a:t>         говорение</a:t>
            </a:r>
          </a:p>
          <a:p>
            <a:r>
              <a:rPr lang="ru-RU" sz="3200" b="1" dirty="0" smtClean="0"/>
              <a:t>Принцип </a:t>
            </a:r>
            <a:r>
              <a:rPr lang="ru-RU" sz="3200" b="1" dirty="0" smtClean="0"/>
              <a:t>отложенного говорения </a:t>
            </a:r>
            <a:r>
              <a:rPr lang="ru-RU" sz="3200" dirty="0" smtClean="0"/>
              <a:t>предполагает </a:t>
            </a:r>
            <a:r>
              <a:rPr lang="ru-RU" sz="3200" dirty="0" smtClean="0"/>
              <a:t>ознакомление с материалом в </a:t>
            </a:r>
            <a:r>
              <a:rPr lang="ru-RU" sz="3200" dirty="0" err="1" smtClean="0"/>
              <a:t>аудировании</a:t>
            </a:r>
            <a:r>
              <a:rPr lang="ru-RU" sz="3200" dirty="0" smtClean="0"/>
              <a:t> и </a:t>
            </a:r>
            <a:r>
              <a:rPr lang="ru-RU" sz="3200" dirty="0" smtClean="0"/>
              <a:t>первичную устную </a:t>
            </a:r>
            <a:r>
              <a:rPr lang="ru-RU" sz="3200" dirty="0" smtClean="0"/>
              <a:t>тренировку на </a:t>
            </a:r>
            <a:r>
              <a:rPr lang="ru-RU" sz="3200" dirty="0" err="1" smtClean="0"/>
              <a:t>аудирование</a:t>
            </a:r>
            <a:r>
              <a:rPr lang="ru-RU" sz="3200" dirty="0" smtClean="0"/>
              <a:t>, </a:t>
            </a:r>
            <a:r>
              <a:rPr lang="ru-RU" sz="3200" dirty="0" smtClean="0"/>
              <a:t>а затем переход к </a:t>
            </a:r>
            <a:r>
              <a:rPr lang="ru-RU" sz="3200" dirty="0" smtClean="0"/>
              <a:t>говорению.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286248" y="328612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543800" cy="72072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/>
              <a:t>Принцип параллельного (взаимосвязанного ) обучения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Предполагает одновременное взаимосвязанное </a:t>
            </a:r>
            <a:r>
              <a:rPr lang="ru-RU" sz="2100" dirty="0" smtClean="0"/>
              <a:t>2 видами </a:t>
            </a:r>
            <a:r>
              <a:rPr lang="ru-RU" sz="2100" dirty="0" smtClean="0"/>
              <a:t>речевой </a:t>
            </a:r>
            <a:r>
              <a:rPr lang="ru-RU" sz="2100" dirty="0" smtClean="0"/>
              <a:t>деятельности</a:t>
            </a:r>
            <a:endParaRPr lang="ru-RU" sz="21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Особенности его реализации: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а) объект обучения – речевая 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б) одновременность в развитии видов РД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в) </a:t>
            </a:r>
            <a:r>
              <a:rPr lang="ru-RU" sz="2100" b="1" dirty="0" smtClean="0"/>
              <a:t>последовательно-временное соотношение видов РД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г) овладение видами РД на общем языковом и речевом материале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err="1" smtClean="0"/>
              <a:t>д</a:t>
            </a:r>
            <a:r>
              <a:rPr lang="ru-RU" sz="2100" dirty="0" smtClean="0"/>
              <a:t>) разнообразные типы упражнений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dirty="0" err="1" smtClean="0"/>
              <a:t>Шагналага</a:t>
            </a:r>
            <a:r>
              <a:rPr lang="ru-RU" sz="4000" dirty="0" smtClean="0"/>
              <a:t> ба </a:t>
            </a:r>
            <a:r>
              <a:rPr lang="ru-RU" sz="4000" dirty="0" err="1" smtClean="0"/>
              <a:t>хэлэлгэ</a:t>
            </a:r>
            <a:endParaRPr lang="ru-RU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43800" cy="66832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200" b="1" dirty="0" smtClean="0"/>
              <a:t>Научность в организации учебного материала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531020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1.Принцип структурной организации языкового материала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Отбор и организация учебного материала осуществляется на основе структур речевых образцов, модельных фраз)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2. Структурно-функциональный принцип предполагает организацию учебного материала в виде структур, организованных в структурные группы (А.П.Старков)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3. Ситуативно-тематический принцип предполагает организацию учебного материала вокруг тем и ситуаций общения, отражающих содержание избранной сферы общения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Подобная организация учебного материала обеспечивает последовательность и доступность материала, облегчает его восприятие, запоминание и употребление в разнообразных ситуациях общения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Грамматический материал </a:t>
            </a:r>
            <a:br>
              <a:rPr lang="ru-RU" b="1" dirty="0" smtClean="0"/>
            </a:br>
            <a:r>
              <a:rPr lang="ru-RU" b="1" dirty="0" smtClean="0"/>
              <a:t>раздела «</a:t>
            </a:r>
            <a:r>
              <a:rPr lang="ru-RU" b="1" dirty="0" err="1" smtClean="0"/>
              <a:t>Балма</a:t>
            </a:r>
            <a:r>
              <a:rPr lang="ru-RU" b="1" dirty="0" smtClean="0"/>
              <a:t> </a:t>
            </a:r>
            <a:r>
              <a:rPr lang="ru-RU" b="1" dirty="0" err="1" smtClean="0"/>
              <a:t>баабгай</a:t>
            </a:r>
            <a:r>
              <a:rPr lang="ru-RU" b="1" dirty="0" smtClean="0"/>
              <a:t> </a:t>
            </a:r>
            <a:r>
              <a:rPr lang="ru-RU" b="1" dirty="0" err="1" smtClean="0"/>
              <a:t>хоёр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Баабагай</a:t>
            </a:r>
            <a:r>
              <a:rPr lang="ru-RU" dirty="0" smtClean="0"/>
              <a:t>, </a:t>
            </a:r>
            <a:r>
              <a:rPr lang="ru-RU" dirty="0" err="1" smtClean="0"/>
              <a:t>наада</a:t>
            </a:r>
            <a:r>
              <a:rPr lang="ru-RU" b="1" dirty="0" err="1" smtClean="0"/>
              <a:t>я</a:t>
            </a:r>
            <a:r>
              <a:rPr lang="ru-RU" dirty="0" smtClean="0"/>
              <a:t> (</a:t>
            </a:r>
            <a:r>
              <a:rPr lang="ru-RU" dirty="0" err="1" smtClean="0"/>
              <a:t>дуулая</a:t>
            </a:r>
            <a:r>
              <a:rPr lang="ru-RU" dirty="0" smtClean="0"/>
              <a:t>, </a:t>
            </a:r>
            <a:r>
              <a:rPr lang="ru-RU" dirty="0" err="1" smtClean="0"/>
              <a:t>эдеэлэе</a:t>
            </a:r>
            <a:r>
              <a:rPr lang="ru-RU" dirty="0" smtClean="0"/>
              <a:t>, </a:t>
            </a:r>
            <a:r>
              <a:rPr lang="ru-RU" dirty="0" err="1" smtClean="0"/>
              <a:t>хатарая</a:t>
            </a:r>
            <a:r>
              <a:rPr lang="ru-RU" dirty="0" smtClean="0"/>
              <a:t>, </a:t>
            </a:r>
            <a:r>
              <a:rPr lang="ru-RU" dirty="0" err="1" smtClean="0"/>
              <a:t>зурая</a:t>
            </a:r>
            <a:r>
              <a:rPr lang="ru-RU" dirty="0" smtClean="0"/>
              <a:t>).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Υгы</a:t>
            </a:r>
            <a:r>
              <a:rPr lang="ru-RU" dirty="0" smtClean="0"/>
              <a:t>, </a:t>
            </a:r>
            <a:r>
              <a:rPr lang="ru-RU" dirty="0" err="1" smtClean="0"/>
              <a:t>дурамниг</a:t>
            </a:r>
            <a:r>
              <a:rPr lang="el-GR" dirty="0" smtClean="0"/>
              <a:t>ү</a:t>
            </a:r>
            <a:r>
              <a:rPr lang="ru-RU" dirty="0" smtClean="0"/>
              <a:t>й.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Балма</a:t>
            </a:r>
            <a:r>
              <a:rPr lang="ru-RU" dirty="0" smtClean="0"/>
              <a:t> </a:t>
            </a:r>
            <a:r>
              <a:rPr lang="ru-RU" dirty="0" err="1" smtClean="0"/>
              <a:t>дуула</a:t>
            </a:r>
            <a:r>
              <a:rPr lang="ru-RU" b="1" dirty="0" err="1" smtClean="0"/>
              <a:t>ха</a:t>
            </a:r>
            <a:r>
              <a:rPr lang="ru-RU" b="1" dirty="0" smtClean="0"/>
              <a:t> </a:t>
            </a:r>
            <a:r>
              <a:rPr lang="ru-RU" b="1" dirty="0" err="1" smtClean="0"/>
              <a:t>дуратай</a:t>
            </a:r>
            <a:r>
              <a:rPr lang="ru-RU" dirty="0" smtClean="0"/>
              <a:t>. </a:t>
            </a:r>
            <a:r>
              <a:rPr lang="ru-RU" dirty="0" err="1" smtClean="0"/>
              <a:t>Баабгай</a:t>
            </a:r>
            <a:r>
              <a:rPr lang="ru-RU" dirty="0" smtClean="0"/>
              <a:t> </a:t>
            </a:r>
            <a:r>
              <a:rPr lang="ru-RU" dirty="0" err="1" smtClean="0"/>
              <a:t>дуула</a:t>
            </a:r>
            <a:r>
              <a:rPr lang="ru-RU" b="1" dirty="0" err="1" smtClean="0"/>
              <a:t>ха</a:t>
            </a:r>
            <a:r>
              <a:rPr lang="ru-RU" b="1" dirty="0" smtClean="0"/>
              <a:t> </a:t>
            </a:r>
            <a:r>
              <a:rPr lang="ru-RU" b="1" dirty="0" err="1" smtClean="0"/>
              <a:t>дураг</a:t>
            </a:r>
            <a:r>
              <a:rPr lang="el-GR" b="1" dirty="0" smtClean="0"/>
              <a:t>ү</a:t>
            </a:r>
            <a:r>
              <a:rPr lang="ru-RU" b="1" dirty="0" smtClean="0"/>
              <a:t>й.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Панда, </a:t>
            </a:r>
            <a:r>
              <a:rPr lang="ru-RU" b="1" dirty="0" smtClean="0"/>
              <a:t>ши</a:t>
            </a:r>
            <a:r>
              <a:rPr lang="ru-RU" dirty="0" smtClean="0"/>
              <a:t> </a:t>
            </a:r>
            <a:r>
              <a:rPr lang="ru-RU" dirty="0" err="1" smtClean="0"/>
              <a:t>хатарха</a:t>
            </a:r>
            <a:r>
              <a:rPr lang="ru-RU" dirty="0" smtClean="0"/>
              <a:t> </a:t>
            </a:r>
            <a:r>
              <a:rPr lang="ru-RU" dirty="0" err="1" smtClean="0"/>
              <a:t>дуратай</a:t>
            </a:r>
            <a:r>
              <a:rPr lang="ru-RU" dirty="0" smtClean="0"/>
              <a:t> </a:t>
            </a:r>
            <a:r>
              <a:rPr lang="ru-RU" b="1" dirty="0" smtClean="0"/>
              <a:t>г</a:t>
            </a:r>
            <a:r>
              <a:rPr lang="el-GR" b="1" dirty="0" smtClean="0"/>
              <a:t>ү</a:t>
            </a:r>
            <a:r>
              <a:rPr lang="ru-RU" b="1" dirty="0" smtClean="0"/>
              <a:t>ш</a:t>
            </a:r>
            <a:r>
              <a:rPr lang="ru-RU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Панда, </a:t>
            </a: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бууза</a:t>
            </a:r>
            <a:r>
              <a:rPr lang="ru-RU" dirty="0" smtClean="0"/>
              <a:t> </a:t>
            </a:r>
            <a:r>
              <a:rPr lang="ru-RU" dirty="0" err="1" smtClean="0"/>
              <a:t>эди</a:t>
            </a:r>
            <a:r>
              <a:rPr lang="ru-RU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Бууза</a:t>
            </a:r>
            <a:r>
              <a:rPr lang="ru-RU" dirty="0" smtClean="0"/>
              <a:t> </a:t>
            </a:r>
            <a:r>
              <a:rPr lang="ru-RU" dirty="0" err="1" smtClean="0"/>
              <a:t>амтатаай</a:t>
            </a:r>
            <a:r>
              <a:rPr lang="ru-RU" dirty="0" smtClean="0"/>
              <a:t> </a:t>
            </a:r>
            <a:r>
              <a:rPr lang="ru-RU" b="1" dirty="0" smtClean="0"/>
              <a:t>г</a:t>
            </a:r>
            <a:r>
              <a:rPr lang="el-GR" b="1" dirty="0" smtClean="0"/>
              <a:t>ү</a:t>
            </a:r>
            <a:r>
              <a:rPr lang="ru-RU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Эндэ</a:t>
            </a:r>
            <a:r>
              <a:rPr lang="ru-RU" dirty="0" smtClean="0"/>
              <a:t> </a:t>
            </a:r>
            <a:r>
              <a:rPr lang="ru-RU" dirty="0" err="1" smtClean="0"/>
              <a:t>хэрмэн</a:t>
            </a:r>
            <a:r>
              <a:rPr lang="ru-RU" dirty="0" smtClean="0"/>
              <a:t> </a:t>
            </a:r>
            <a:r>
              <a:rPr lang="ru-RU" dirty="0" err="1" smtClean="0"/>
              <a:t>байдаг</a:t>
            </a:r>
            <a:r>
              <a:rPr lang="ru-RU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Эндэ</a:t>
            </a:r>
            <a:r>
              <a:rPr lang="ru-RU" dirty="0" smtClean="0"/>
              <a:t> </a:t>
            </a:r>
            <a:r>
              <a:rPr lang="ru-RU" b="1" dirty="0" err="1" smtClean="0"/>
              <a:t>хэн</a:t>
            </a:r>
            <a:r>
              <a:rPr lang="ru-RU" dirty="0" smtClean="0"/>
              <a:t> </a:t>
            </a:r>
            <a:r>
              <a:rPr lang="ru-RU" dirty="0" err="1" smtClean="0"/>
              <a:t>байдаг</a:t>
            </a:r>
            <a:r>
              <a:rPr lang="ru-RU" dirty="0" smtClean="0"/>
              <a:t> </a:t>
            </a:r>
            <a:r>
              <a:rPr lang="ru-RU" b="1" dirty="0" smtClean="0"/>
              <a:t>бэ</a:t>
            </a:r>
            <a:r>
              <a:rPr lang="ru-RU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b="1" dirty="0" err="1" smtClean="0"/>
              <a:t>хэнэй</a:t>
            </a:r>
            <a:r>
              <a:rPr lang="ru-RU" dirty="0" smtClean="0"/>
              <a:t> м</a:t>
            </a:r>
            <a:r>
              <a:rPr lang="el-GR" dirty="0" smtClean="0"/>
              <a:t>ү</a:t>
            </a:r>
            <a:r>
              <a:rPr lang="ru-RU" dirty="0" smtClean="0"/>
              <a:t>р </a:t>
            </a:r>
            <a:r>
              <a:rPr lang="ru-RU" b="1" dirty="0" smtClean="0"/>
              <a:t>бэ</a:t>
            </a:r>
            <a:r>
              <a:rPr lang="ru-RU" dirty="0" smtClean="0"/>
              <a:t>?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хэрмэн</a:t>
            </a:r>
            <a:r>
              <a:rPr lang="ru-RU" b="1" dirty="0" err="1" smtClean="0"/>
              <a:t>эй</a:t>
            </a:r>
            <a:r>
              <a:rPr lang="ru-RU" dirty="0" smtClean="0"/>
              <a:t> м</a:t>
            </a:r>
            <a:r>
              <a:rPr lang="el-GR" dirty="0" smtClean="0"/>
              <a:t>ү</a:t>
            </a:r>
            <a:r>
              <a:rPr lang="ru-RU" dirty="0" smtClean="0"/>
              <a:t>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5937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229600" cy="719138"/>
          </a:xfrm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/>
            <a:r>
              <a:rPr lang="ru-RU" sz="4000" b="1" dirty="0" smtClean="0"/>
              <a:t>Принцип научности</a:t>
            </a:r>
            <a:r>
              <a:rPr lang="ru-RU" sz="4000" dirty="0" smtClean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53425" cy="500538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27088" y="1700213"/>
            <a:ext cx="21605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/>
              <a:t>Организации процесса усвоения </a:t>
            </a:r>
            <a:r>
              <a:rPr lang="ru-RU" sz="1200" b="1" dirty="0" smtClean="0"/>
              <a:t>БЯ</a:t>
            </a:r>
            <a:endParaRPr lang="ru-RU" sz="1200" b="1" dirty="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492500" y="1700213"/>
            <a:ext cx="24479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/>
              <a:t>Организации учебного процесса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300788" y="1700213"/>
            <a:ext cx="22320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/>
              <a:t>Организации учебного материала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84213" y="2420938"/>
            <a:ext cx="647700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Принцип ком-муникативной нап-равлен-ности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547813" y="2420938"/>
            <a:ext cx="649287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Принцип дифференциации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411413" y="2420938"/>
            <a:ext cx="647700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Принцип интеграции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492500" y="2349500"/>
            <a:ext cx="576263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Устные основы обучения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284663" y="2349500"/>
            <a:ext cx="792162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dirty="0" smtClean="0"/>
              <a:t>Отложенного говорения</a:t>
            </a:r>
            <a:endParaRPr lang="ru-RU" sz="1200" b="1" dirty="0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219700" y="2349500"/>
            <a:ext cx="719138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Параллельное обучение всем видам РД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372225" y="2492375"/>
            <a:ext cx="574675" cy="64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Структурный 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7092950" y="2420938"/>
            <a:ext cx="719138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Структурно-функ-циональный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7956550" y="2420938"/>
            <a:ext cx="647700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Ситу-ативно-тематический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2268538" y="1196975"/>
            <a:ext cx="10795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572000" y="119697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6011863" y="1196975"/>
            <a:ext cx="12239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>
            <a:off x="1116013" y="2205038"/>
            <a:ext cx="14287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1908175" y="22050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2484438" y="220503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>
            <a:off x="3779838" y="220503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4572000" y="22050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5148263" y="2205038"/>
            <a:ext cx="3603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 flipH="1">
            <a:off x="6732588" y="22050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7380288" y="22050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7812088" y="22050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497887" cy="487363"/>
          </a:xfrm>
        </p:spPr>
        <p:txBody>
          <a:bodyPr/>
          <a:lstStyle/>
          <a:p>
            <a:pPr algn="ctr" eaLnBrk="1" hangingPunct="1"/>
            <a:r>
              <a:rPr lang="ru-RU" sz="2200" b="1" dirty="0" smtClean="0">
                <a:solidFill>
                  <a:srgbClr val="002060"/>
                </a:solidFill>
                <a:latin typeface="Arial" charset="0"/>
              </a:rPr>
              <a:t>2. </a:t>
            </a:r>
            <a:r>
              <a:rPr lang="ru-RU" sz="2200" b="1" dirty="0" smtClean="0">
                <a:solidFill>
                  <a:srgbClr val="002060"/>
                </a:solidFill>
                <a:latin typeface="Arial" charset="0"/>
              </a:rPr>
              <a:t>Принцип личностно-ориентированной направленности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08050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предполагает равновесное и </a:t>
            </a:r>
            <a:r>
              <a:rPr lang="ru-RU" sz="2100" dirty="0" err="1" smtClean="0"/>
              <a:t>разноуровневое</a:t>
            </a:r>
            <a:r>
              <a:rPr lang="ru-RU" sz="2100" dirty="0" smtClean="0"/>
              <a:t> взаимодействие всех участников учебного процесса, а также взаимную обусловленность  и многообразные динамичные взаимосвязи всех компонентов учебного процесса.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Этот принцип предполагает </a:t>
            </a:r>
            <a:r>
              <a:rPr lang="ru-RU" sz="2100" u="sng" dirty="0" smtClean="0"/>
              <a:t>партнерство</a:t>
            </a:r>
            <a:r>
              <a:rPr lang="ru-RU" sz="2100" dirty="0" smtClean="0"/>
              <a:t>, </a:t>
            </a:r>
            <a:r>
              <a:rPr lang="ru-RU" sz="2100" u="sng" dirty="0" smtClean="0"/>
              <a:t>совместную деятельность</a:t>
            </a:r>
            <a:r>
              <a:rPr lang="ru-RU" sz="2100" dirty="0" smtClean="0"/>
              <a:t> учителя и учащихся, направленную на достижение общей цели и сотрудничество.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dirty="0" smtClean="0"/>
              <a:t>Требования</a:t>
            </a:r>
            <a:r>
              <a:rPr lang="ru-RU" sz="2100" dirty="0" smtClean="0"/>
              <a:t>, определяемые этими принципами: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1. </a:t>
            </a:r>
            <a:r>
              <a:rPr lang="ru-RU" sz="2100" dirty="0" err="1" smtClean="0"/>
              <a:t>Субъект-субъектные</a:t>
            </a:r>
            <a:r>
              <a:rPr lang="ru-RU" sz="2100" dirty="0" smtClean="0"/>
              <a:t> отношения  в учебном процессе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2. Содержание и технология обучения должны соответствовать актуальным интересам и потребностям учащихся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3. Активизация интеллектуальных способностей, знаний и речевого опыта, эмоций и настроений каждого ученика, развитие его личностных параметров.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4. Овладение стратегиями и приемами автономной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Принципы обучения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60000"/>
              </a:lnSpc>
              <a:buNone/>
              <a:defRPr/>
            </a:pPr>
            <a:r>
              <a:rPr lang="ru-RU" sz="3200" dirty="0" smtClean="0"/>
              <a:t>– исходные положения, которые определяют содержание, методы и организацию обучения и проявляются во взаимосвязи и взаимообусловленности.</a:t>
            </a:r>
          </a:p>
          <a:p>
            <a:pPr>
              <a:lnSpc>
                <a:spcPct val="60000"/>
              </a:lnSpc>
              <a:buNone/>
              <a:defRPr/>
            </a:pPr>
            <a:endParaRPr lang="ru-RU" sz="3200" dirty="0" smtClean="0"/>
          </a:p>
          <a:p>
            <a:pPr>
              <a:lnSpc>
                <a:spcPct val="60000"/>
              </a:lnSpc>
              <a:buNone/>
              <a:defRPr/>
            </a:pPr>
            <a:endParaRPr lang="ru-RU" sz="3200" dirty="0" smtClean="0"/>
          </a:p>
          <a:p>
            <a:pPr>
              <a:lnSpc>
                <a:spcPct val="60000"/>
              </a:lnSpc>
              <a:buNone/>
              <a:defRPr/>
            </a:pPr>
            <a:endParaRPr lang="ru-RU" sz="3200" dirty="0" smtClean="0"/>
          </a:p>
          <a:p>
            <a:pPr>
              <a:lnSpc>
                <a:spcPct val="60000"/>
              </a:lnSpc>
              <a:buNone/>
              <a:defRPr/>
            </a:pPr>
            <a:r>
              <a:rPr lang="ru-RU" sz="3200" dirty="0" smtClean="0"/>
              <a:t>Принципы </a:t>
            </a:r>
            <a:r>
              <a:rPr lang="ru-RU" sz="3200" dirty="0" smtClean="0"/>
              <a:t>– это мост от теории к практике. </a:t>
            </a:r>
          </a:p>
          <a:p>
            <a:pPr>
              <a:lnSpc>
                <a:spcPct val="60000"/>
              </a:lnSpc>
              <a:buNone/>
              <a:defRPr/>
            </a:pPr>
            <a:endParaRPr lang="ru-RU" sz="3200" dirty="0" smtClean="0"/>
          </a:p>
          <a:p>
            <a:pPr algn="ctr">
              <a:lnSpc>
                <a:spcPct val="60000"/>
              </a:lnSpc>
              <a:spcBef>
                <a:spcPts val="0"/>
              </a:spcBef>
              <a:buNone/>
              <a:defRPr/>
            </a:pP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Цели </a:t>
            </a: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зачем? Содержание – чему</a:t>
            </a: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 algn="ctr">
              <a:lnSpc>
                <a:spcPct val="60000"/>
              </a:lnSpc>
              <a:spcBef>
                <a:spcPts val="0"/>
              </a:spcBef>
              <a:buNone/>
              <a:defRPr/>
            </a:pP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lnSpc>
                <a:spcPct val="60000"/>
              </a:lnSpc>
              <a:spcBef>
                <a:spcPts val="0"/>
              </a:spcBef>
              <a:buNone/>
              <a:defRPr/>
            </a:pP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Принципы </a:t>
            </a: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как</a:t>
            </a:r>
            <a:r>
              <a:rPr lang="ru-RU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 Руководствуясь чем? </a:t>
            </a:r>
            <a:endParaRPr lang="ru-RU" sz="32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ru-RU" sz="2800" b="1" smtClean="0"/>
              <a:t>3. Принцип сознательности и активности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229600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Сознательное овладение </a:t>
            </a:r>
            <a:r>
              <a:rPr lang="ru-RU" sz="2100" dirty="0" smtClean="0"/>
              <a:t>бурятским языком </a:t>
            </a:r>
            <a:r>
              <a:rPr lang="ru-RU" sz="2100" dirty="0" smtClean="0"/>
              <a:t>предполагает: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а) осознанное восприятие и осмысление учебного материала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б) осознанная переработка, запоминание и тренировка учебного материала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в) осознанный выбор языковых и речевых средств в процессе его применения к решению коммуникативных задач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Осознанное восприятие языкового и речевого материала обеспечивается зрительной наглядностью, контекстом, объяснением, ориентирующими замечаниями, переводом и сопоставлением с родным языком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Осознанная тренировка обеспечивается наличием образцов, схем, таблиц и других опор, наличием разнообразных ситуаций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2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100" dirty="0" smtClean="0"/>
              <a:t>Творческое применение знаний и навыков в речи обеспечивается постановкой четких КЗ, создаваемых с помощью визуальных, слуховых и </a:t>
            </a:r>
            <a:r>
              <a:rPr lang="ru-RU" sz="2100" dirty="0" err="1" smtClean="0"/>
              <a:t>аудио-визуальных</a:t>
            </a:r>
            <a:r>
              <a:rPr lang="ru-RU" sz="2100" dirty="0" smtClean="0"/>
              <a:t> средств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28604"/>
            <a:ext cx="8175282" cy="121444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</a:t>
            </a:r>
            <a:r>
              <a:rPr lang="ru-RU" sz="3200" b="1" dirty="0"/>
              <a:t>развитии иноязычной речи ребенка </a:t>
            </a:r>
            <a:r>
              <a:rPr lang="ru-RU" sz="3200" b="1" dirty="0" smtClean="0"/>
              <a:t>выделяются </a:t>
            </a:r>
            <a:r>
              <a:rPr lang="ru-RU" sz="3200" b="1" dirty="0"/>
              <a:t>4 </a:t>
            </a:r>
            <a:r>
              <a:rPr lang="ru-RU" sz="3200" b="1" dirty="0" smtClean="0"/>
              <a:t>этапа: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49424"/>
            <a:ext cx="8507288" cy="4325112"/>
          </a:xfrm>
        </p:spPr>
        <p:txBody>
          <a:bodyPr>
            <a:normAutofit fontScale="85000" lnSpcReduction="20000"/>
          </a:bodyPr>
          <a:lstStyle/>
          <a:p>
            <a:pPr marL="1617663" indent="-1508125">
              <a:buNone/>
            </a:pPr>
            <a:r>
              <a:rPr lang="ru-RU" u="sng" dirty="0" smtClean="0"/>
              <a:t>1-ый </a:t>
            </a:r>
            <a:r>
              <a:rPr lang="ru-RU" dirty="0"/>
              <a:t>(дети с </a:t>
            </a:r>
            <a:r>
              <a:rPr lang="ru-RU" dirty="0" smtClean="0"/>
              <a:t>3 лет</a:t>
            </a:r>
            <a:r>
              <a:rPr lang="ru-RU" dirty="0"/>
              <a:t>) – развитие звуковой стороны речи (развитие фонематического слуха, овладение звуковым анализом слова</a:t>
            </a:r>
            <a:r>
              <a:rPr lang="ru-RU" dirty="0" smtClean="0"/>
              <a:t>);</a:t>
            </a:r>
            <a:endParaRPr lang="ru-RU" dirty="0"/>
          </a:p>
          <a:p>
            <a:pPr marL="1617663" indent="-1508125">
              <a:buNone/>
            </a:pPr>
            <a:r>
              <a:rPr lang="ru-RU" u="sng" dirty="0" smtClean="0"/>
              <a:t>2-ой</a:t>
            </a:r>
            <a:r>
              <a:rPr lang="ru-RU" dirty="0" smtClean="0"/>
              <a:t> </a:t>
            </a:r>
            <a:r>
              <a:rPr lang="ru-RU" dirty="0"/>
              <a:t>(дети с </a:t>
            </a:r>
            <a:r>
              <a:rPr lang="ru-RU" dirty="0" smtClean="0"/>
              <a:t>4 </a:t>
            </a:r>
            <a:r>
              <a:rPr lang="ru-RU" dirty="0"/>
              <a:t>лет) – интенсивное развитие словарного состава </a:t>
            </a:r>
            <a:r>
              <a:rPr lang="ru-RU" dirty="0" smtClean="0"/>
              <a:t>речи; </a:t>
            </a:r>
            <a:endParaRPr lang="ru-RU" dirty="0"/>
          </a:p>
          <a:p>
            <a:pPr marL="1617663" indent="-1508125">
              <a:buNone/>
            </a:pPr>
            <a:r>
              <a:rPr lang="ru-RU" u="sng" dirty="0" smtClean="0"/>
              <a:t>3-й</a:t>
            </a:r>
            <a:r>
              <a:rPr lang="ru-RU" dirty="0" smtClean="0"/>
              <a:t> </a:t>
            </a:r>
            <a:r>
              <a:rPr lang="ru-RU" dirty="0"/>
              <a:t>(дети с </a:t>
            </a:r>
            <a:r>
              <a:rPr lang="ru-RU" dirty="0" smtClean="0"/>
              <a:t>5 </a:t>
            </a:r>
            <a:r>
              <a:rPr lang="ru-RU" dirty="0"/>
              <a:t>лет) – развитие грамматического строя речи (выбор ед./мн. числа, самостоятельное словообразование и т.д</a:t>
            </a:r>
            <a:r>
              <a:rPr lang="ru-RU" dirty="0" smtClean="0"/>
              <a:t>.); </a:t>
            </a:r>
            <a:endParaRPr lang="ru-RU" dirty="0"/>
          </a:p>
          <a:p>
            <a:pPr marL="1617663" indent="-1508125">
              <a:buNone/>
            </a:pPr>
            <a:r>
              <a:rPr lang="ru-RU" u="sng" dirty="0" smtClean="0"/>
              <a:t>4-ый</a:t>
            </a:r>
            <a:r>
              <a:rPr lang="ru-RU" dirty="0" smtClean="0"/>
              <a:t> (дети </a:t>
            </a:r>
            <a:r>
              <a:rPr lang="ru-RU" dirty="0"/>
              <a:t>с </a:t>
            </a:r>
            <a:r>
              <a:rPr lang="ru-RU" dirty="0" smtClean="0"/>
              <a:t>6 </a:t>
            </a:r>
            <a:r>
              <a:rPr lang="ru-RU" dirty="0"/>
              <a:t>лет) – осознание словесного состава речи (практическое применение звуковой и смысловой стороны языка).</a:t>
            </a:r>
          </a:p>
          <a:p>
            <a:pPr marL="109728" indent="0" algn="r">
              <a:buNone/>
            </a:pPr>
            <a:r>
              <a:rPr lang="ru-RU" dirty="0" smtClean="0"/>
              <a:t> </a:t>
            </a:r>
            <a:r>
              <a:rPr lang="ru-RU" sz="2100" dirty="0" smtClean="0"/>
              <a:t>(по  </a:t>
            </a:r>
            <a:r>
              <a:rPr lang="ru-RU" sz="2100" dirty="0"/>
              <a:t>А.В. Спиридоновой, Н.А. Горловой, А.Н. Утехиной и др</a:t>
            </a:r>
            <a:r>
              <a:rPr lang="ru-RU" sz="2100" dirty="0" smtClean="0"/>
              <a:t>.)</a:t>
            </a:r>
            <a:endParaRPr lang="ru-RU" sz="2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3394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Таблицы схемы и опоры Б.Ц. </a:t>
            </a:r>
            <a:r>
              <a:rPr lang="ru-RU" sz="3600" dirty="0" err="1" smtClean="0"/>
              <a:t>Гумпыловой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20725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2060"/>
                </a:solidFill>
              </a:rPr>
              <a:t>Роль и место родного языка в процессе обучения</a:t>
            </a:r>
            <a:endParaRPr lang="ru-RU" sz="2800" b="1" smtClean="0">
              <a:solidFill>
                <a:srgbClr val="00206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327650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endParaRPr lang="ru-RU" sz="1000" b="1" dirty="0" smtClean="0">
              <a:solidFill>
                <a:schemeClr val="accent2"/>
              </a:solidFill>
            </a:endParaRP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 исключения родного языка</a:t>
            </a:r>
            <a:r>
              <a:rPr lang="ru-RU" sz="2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dirty="0" smtClean="0"/>
              <a:t>– проведение уроков на языке, отказ от использования перевода как основного приема обучения.</a:t>
            </a: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endParaRPr lang="ru-RU" sz="1000" b="1" dirty="0" smtClean="0">
              <a:solidFill>
                <a:schemeClr val="accent2"/>
              </a:solidFill>
            </a:endParaRP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r>
              <a:rPr lang="ru-RU" sz="20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 учета родного языка</a:t>
            </a:r>
            <a:r>
              <a:rPr lang="ru-RU" sz="2000" dirty="0" smtClean="0"/>
              <a:t>, а в условиях двуязычия, и русского языка предполагает сопоставление учителем явлений в 2 или 3 языках и выявление расхождений, которые будут интерферировать, и разработать технологию ознакомления и тренировки материала с целью преодоления этих затруднений</a:t>
            </a: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r>
              <a:rPr lang="ru-RU" sz="2000" dirty="0" smtClean="0"/>
              <a:t>В случае тождества будет иметь место явление переноса</a:t>
            </a: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endParaRPr lang="ru-RU" sz="1000" dirty="0" smtClean="0"/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r>
              <a:rPr lang="ru-RU" sz="20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 опоры на родной язык</a:t>
            </a:r>
            <a:r>
              <a:rPr lang="ru-RU" sz="2000" dirty="0" smtClean="0"/>
              <a:t> предполагает открытое сопоставление самими учащимися особенностей родного и изучаемого языков, выявление сходств и различий</a:t>
            </a: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endParaRPr lang="ru-RU" sz="1000" dirty="0" smtClean="0"/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Три группы языковых явлений:</a:t>
            </a:r>
          </a:p>
          <a:p>
            <a:pPr marL="381000" indent="-381000" eaLnBrk="1" hangingPunct="1">
              <a:lnSpc>
                <a:spcPct val="70000"/>
              </a:lnSpc>
              <a:buFontTx/>
              <a:buAutoNum type="arabicPeriod"/>
              <a:defRPr/>
            </a:pPr>
            <a:r>
              <a:rPr lang="ru-RU" sz="2000" dirty="0" smtClean="0"/>
              <a:t>Имеющие аналоги в родном языке учащихся - </a:t>
            </a:r>
            <a:r>
              <a:rPr lang="ru-RU" sz="2000" dirty="0" smtClean="0">
                <a:solidFill>
                  <a:schemeClr val="accent2"/>
                </a:solidFill>
              </a:rPr>
              <a:t>перенос</a:t>
            </a:r>
          </a:p>
          <a:p>
            <a:pPr marL="381000" indent="-381000" eaLnBrk="1" hangingPunct="1">
              <a:lnSpc>
                <a:spcPct val="70000"/>
              </a:lnSpc>
              <a:buFontTx/>
              <a:buAutoNum type="arabicPeriod"/>
              <a:defRPr/>
            </a:pPr>
            <a:r>
              <a:rPr lang="ru-RU" sz="2000" dirty="0" smtClean="0"/>
              <a:t>Не имеющие аналогов – </a:t>
            </a:r>
            <a:r>
              <a:rPr lang="ru-RU" sz="2000" dirty="0" smtClean="0">
                <a:solidFill>
                  <a:schemeClr val="accent2"/>
                </a:solidFill>
              </a:rPr>
              <a:t>интерференция</a:t>
            </a:r>
          </a:p>
          <a:p>
            <a:pPr marL="381000" indent="-381000" eaLnBrk="1" hangingPunct="1">
              <a:lnSpc>
                <a:spcPct val="70000"/>
              </a:lnSpc>
              <a:buFontTx/>
              <a:buAutoNum type="arabicPeriod"/>
              <a:defRPr/>
            </a:pPr>
            <a:r>
              <a:rPr lang="ru-RU" sz="2000" dirty="0" smtClean="0"/>
              <a:t>Частично совпадающие в двух языках - </a:t>
            </a:r>
            <a:r>
              <a:rPr lang="ru-RU" sz="2000" dirty="0" smtClean="0">
                <a:solidFill>
                  <a:schemeClr val="accent2"/>
                </a:solidFill>
              </a:rPr>
              <a:t>интерференция</a:t>
            </a:r>
          </a:p>
          <a:p>
            <a:pPr marL="381000" indent="-381000" eaLnBrk="1" hangingPunct="1">
              <a:lnSpc>
                <a:spcPct val="70000"/>
              </a:lnSpc>
              <a:buFontTx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76250"/>
            <a:ext cx="7354887" cy="1081088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hlink"/>
                </a:solidFill>
              </a:rPr>
              <a:t>Интерференцию</a:t>
            </a:r>
            <a:r>
              <a:rPr lang="ru-RU" sz="3200" smtClean="0"/>
              <a:t> родного языка можно преодолеть с помощью: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2239963"/>
            <a:ext cx="7848600" cy="38925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000" dirty="0" smtClean="0"/>
              <a:t>а) сопоставления, выявления трудностей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000" dirty="0" smtClean="0"/>
              <a:t>б) обильной тренировки</a:t>
            </a:r>
          </a:p>
          <a:p>
            <a:pPr eaLnBrk="1" hangingPunct="1">
              <a:buFont typeface="Wingdings" pitchFamily="2" charset="2"/>
              <a:buNone/>
            </a:pPr>
            <a:endParaRPr lang="ru-RU" sz="3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3000" dirty="0" smtClean="0"/>
              <a:t>На возможность переноса надо указывать, переносу надо учить, так как он сам не возникает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42919"/>
            <a:ext cx="7793037" cy="5000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b="1" dirty="0" smtClean="0">
                <a:solidFill>
                  <a:srgbClr val="002060"/>
                </a:solidFill>
              </a:rPr>
              <a:t>3. Принцип </a:t>
            </a:r>
            <a:r>
              <a:rPr lang="ru-RU" sz="3600" b="1" dirty="0" smtClean="0">
                <a:solidFill>
                  <a:srgbClr val="002060"/>
                </a:solidFill>
              </a:rPr>
              <a:t>активности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27088" y="1773238"/>
            <a:ext cx="7772400" cy="4608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Он связан </a:t>
            </a:r>
            <a:r>
              <a:rPr lang="ru-RU" dirty="0" smtClean="0"/>
              <a:t>с  </a:t>
            </a:r>
            <a:r>
              <a:rPr lang="ru-RU" dirty="0" err="1" smtClean="0"/>
              <a:t>деятельностным</a:t>
            </a:r>
            <a:r>
              <a:rPr lang="ru-RU" dirty="0" smtClean="0"/>
              <a:t> характером обучения и предполагает активную внешнюю и внутреннюю (умственную) активность учащихся.</a:t>
            </a:r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</a:rPr>
              <a:t>«Ребенок учится делать то, что он делает, он не может научиться тому, чего не делает» </a:t>
            </a:r>
            <a:r>
              <a:rPr lang="en-US" dirty="0" smtClean="0">
                <a:solidFill>
                  <a:schemeClr val="tx2"/>
                </a:solidFill>
              </a:rPr>
              <a:t>(Nelson Brooks)</a:t>
            </a:r>
            <a:endParaRPr lang="ru-RU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</a:rPr>
              <a:t>«Скрытая» активность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solidFill>
                  <a:schemeClr val="tx2"/>
                </a:solidFill>
              </a:rPr>
              <a:t>Активность ≠ Речевая практика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Создание мотива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поставить в такие условия, чтобы  у учащегося появилась необходимость, потребность, желание  включиться в общение на бурятском языке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5933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Общепризнанный факт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игра</a:t>
            </a:r>
            <a:r>
              <a:rPr lang="ru-RU" dirty="0"/>
              <a:t> – это ведущий вид деятельности дошкольника, оказывающий многогранное влияние на психическое развитие ребенка, в котором он овладевает новыми знаниями, умениями и </a:t>
            </a:r>
            <a:r>
              <a:rPr lang="ru-RU" dirty="0" smtClean="0"/>
              <a:t>навыками.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8025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43800" cy="5762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500" dirty="0" smtClean="0"/>
              <a:t>4</a:t>
            </a:r>
            <a:r>
              <a:rPr lang="ru-RU" sz="3500" dirty="0" smtClean="0"/>
              <a:t>. </a:t>
            </a:r>
            <a:r>
              <a:rPr lang="ru-RU" sz="4900" b="1" dirty="0" smtClean="0"/>
              <a:t>Принцип наглядности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dirty="0" smtClean="0"/>
              <a:t>предполагает специально организованный показ учебного материала и его употребления в речи с целью его осмысления, усвоения и использования</a:t>
            </a:r>
            <a:r>
              <a:rPr lang="ru-RU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Языковая наглядность</a:t>
            </a:r>
            <a:r>
              <a:rPr lang="ru-RU" sz="2800" dirty="0" smtClean="0"/>
              <a:t> – языковые средства показа формы, значения и употребления языковых единиц: контекст, описание, дефиниция, синонимия, </a:t>
            </a:r>
            <a:r>
              <a:rPr lang="en-US" sz="2800" dirty="0" smtClean="0"/>
              <a:t> </a:t>
            </a:r>
            <a:r>
              <a:rPr lang="ru-RU" sz="2800" dirty="0" smtClean="0"/>
              <a:t>антонимия и др</a:t>
            </a:r>
            <a:r>
              <a:rPr lang="ru-RU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1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800" b="1" dirty="0" smtClean="0"/>
              <a:t>Неязыковая наглядность</a:t>
            </a:r>
            <a:r>
              <a:rPr lang="ru-RU" sz="2800" dirty="0" smtClean="0"/>
              <a:t>: зрительная, слуховая, аудиовизуальная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543800" cy="8651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600" b="1" dirty="0" smtClean="0"/>
              <a:t>5. Принцип индивидуального подхода к учащимся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 smtClean="0"/>
              <a:t>предполагает учет индивидных, личностных и субъектных характеристик личности.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Индивидная индивидуализация</a:t>
            </a:r>
            <a:r>
              <a:rPr lang="ru-RU" sz="2400" dirty="0" smtClean="0"/>
              <a:t> – учет особенностей памяти, мышления, воображения, типа нервной деятельности, </a:t>
            </a:r>
            <a:r>
              <a:rPr lang="ru-RU" sz="2400" dirty="0" err="1" smtClean="0"/>
              <a:t>интравертность-экстравертность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Личностная индивидуализация</a:t>
            </a:r>
            <a:r>
              <a:rPr lang="ru-RU" sz="2400" dirty="0" smtClean="0"/>
              <a:t> – учет личностных характеристик ученика, склонностей, способностей, интереса, жизненного опыта, статуса личности в коллективе и т.п.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Субъектная индивидуализация</a:t>
            </a:r>
            <a:r>
              <a:rPr lang="ru-RU" sz="2400" dirty="0" smtClean="0"/>
              <a:t> – учет субъектных характеристик личности – языковой опыт, владение приемами учебной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3 ранга принципов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60000"/>
              </a:lnSpc>
              <a:buNone/>
              <a:defRPr/>
            </a:pPr>
            <a:r>
              <a:rPr lang="ru-RU" sz="3200" dirty="0" smtClean="0"/>
              <a:t>   1</a:t>
            </a:r>
            <a:r>
              <a:rPr lang="ru-RU" sz="3200" dirty="0" smtClean="0"/>
              <a:t>. </a:t>
            </a:r>
            <a:r>
              <a:rPr lang="ru-RU" sz="3200" dirty="0" err="1" smtClean="0"/>
              <a:t>Общедидактические</a:t>
            </a:r>
            <a:endParaRPr lang="ru-RU" sz="3200" dirty="0" smtClean="0"/>
          </a:p>
          <a:p>
            <a:pPr>
              <a:lnSpc>
                <a:spcPct val="60000"/>
              </a:lnSpc>
              <a:buNone/>
              <a:defRPr/>
            </a:pPr>
            <a:r>
              <a:rPr lang="ru-RU" sz="3200" dirty="0" smtClean="0"/>
              <a:t>   2. Методические</a:t>
            </a:r>
          </a:p>
          <a:p>
            <a:pPr>
              <a:lnSpc>
                <a:spcPct val="60000"/>
              </a:lnSpc>
              <a:buNone/>
              <a:defRPr/>
            </a:pPr>
            <a:r>
              <a:rPr lang="ru-RU" sz="3200" dirty="0" smtClean="0"/>
              <a:t>   3. </a:t>
            </a:r>
            <a:r>
              <a:rPr lang="ru-RU" sz="3200" dirty="0" err="1" smtClean="0"/>
              <a:t>Частно-методические</a:t>
            </a:r>
            <a:endParaRPr lang="ru-RU" sz="3200" dirty="0" smtClean="0"/>
          </a:p>
          <a:p>
            <a:pPr>
              <a:lnSpc>
                <a:spcPct val="60000"/>
              </a:lnSpc>
              <a:buNone/>
              <a:defRPr/>
            </a:pPr>
            <a:endParaRPr lang="ru-RU" sz="3200" b="1" dirty="0" smtClean="0"/>
          </a:p>
          <a:p>
            <a:pPr>
              <a:lnSpc>
                <a:spcPct val="60000"/>
              </a:lnSpc>
              <a:buNone/>
              <a:defRPr/>
            </a:pPr>
            <a:r>
              <a:rPr lang="ru-RU" sz="3200" b="1" dirty="0" err="1" smtClean="0"/>
              <a:t>Общедидактические</a:t>
            </a:r>
            <a:r>
              <a:rPr lang="ru-RU" sz="3200" b="1" dirty="0" smtClean="0"/>
              <a:t> принципы</a:t>
            </a:r>
            <a:r>
              <a:rPr lang="ru-RU" sz="3200" dirty="0" smtClean="0"/>
              <a:t> – закономерности организации и управления процессом обучения и воспитания вне зависимости от предмета</a:t>
            </a:r>
          </a:p>
          <a:p>
            <a:pPr>
              <a:lnSpc>
                <a:spcPct val="60000"/>
              </a:lnSpc>
              <a:buNone/>
              <a:defRPr/>
            </a:pPr>
            <a:endParaRPr lang="ru-RU" sz="1100" b="1" dirty="0" smtClean="0"/>
          </a:p>
          <a:p>
            <a:pPr>
              <a:lnSpc>
                <a:spcPct val="60000"/>
              </a:lnSpc>
              <a:buNone/>
              <a:defRPr/>
            </a:pPr>
            <a:r>
              <a:rPr lang="ru-RU" sz="3200" b="1" dirty="0" smtClean="0"/>
              <a:t>Методические  принципы</a:t>
            </a:r>
            <a:r>
              <a:rPr lang="ru-RU" sz="3200" dirty="0" smtClean="0"/>
              <a:t> – закономерности обучения и воспитания средствами конкретного предмета</a:t>
            </a:r>
          </a:p>
          <a:p>
            <a:pPr>
              <a:lnSpc>
                <a:spcPct val="60000"/>
              </a:lnSpc>
              <a:buNone/>
              <a:defRPr/>
            </a:pPr>
            <a:endParaRPr lang="ru-RU" sz="1100" b="1" dirty="0" smtClean="0"/>
          </a:p>
          <a:p>
            <a:pPr>
              <a:lnSpc>
                <a:spcPct val="60000"/>
              </a:lnSpc>
              <a:buNone/>
              <a:defRPr/>
            </a:pPr>
            <a:r>
              <a:rPr lang="ru-RU" sz="3200" b="1" dirty="0" err="1" smtClean="0"/>
              <a:t>Частно-методические</a:t>
            </a:r>
            <a:r>
              <a:rPr lang="ru-RU" sz="3200" dirty="0" smtClean="0"/>
              <a:t> – закономерности обучения отдельным языковым явлениям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497887" cy="487363"/>
          </a:xfrm>
        </p:spPr>
        <p:txBody>
          <a:bodyPr/>
          <a:lstStyle/>
          <a:p>
            <a:pPr algn="ctr" eaLnBrk="1" hangingPunct="1"/>
            <a:r>
              <a:rPr lang="ru-RU" sz="2200" b="1" dirty="0" smtClean="0">
                <a:solidFill>
                  <a:srgbClr val="002060"/>
                </a:solidFill>
                <a:latin typeface="Arial" charset="0"/>
              </a:rPr>
              <a:t>6. </a:t>
            </a:r>
            <a:r>
              <a:rPr lang="ru-RU" sz="2200" b="1" dirty="0" smtClean="0">
                <a:solidFill>
                  <a:srgbClr val="002060"/>
                </a:solidFill>
                <a:latin typeface="Arial" charset="0"/>
              </a:rPr>
              <a:t>Принцип межкультурной направленности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08050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предполагает: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1) </a:t>
            </a:r>
            <a:r>
              <a:rPr lang="ru-RU" sz="2100" dirty="0" err="1" smtClean="0"/>
              <a:t>соизучение</a:t>
            </a:r>
            <a:r>
              <a:rPr lang="ru-RU" sz="2100" dirty="0" smtClean="0"/>
              <a:t> языка и культуры – включение в содержание обучения ценностей, страноведческих и </a:t>
            </a:r>
            <a:r>
              <a:rPr lang="ru-RU" sz="2100" dirty="0" err="1" smtClean="0"/>
              <a:t>культуроведческих</a:t>
            </a:r>
            <a:r>
              <a:rPr lang="ru-RU" sz="2100" dirty="0" smtClean="0"/>
              <a:t> знаний, </a:t>
            </a:r>
            <a:r>
              <a:rPr lang="ru-RU" sz="2100" dirty="0" err="1" smtClean="0"/>
              <a:t>культуро-маркированных</a:t>
            </a:r>
            <a:r>
              <a:rPr lang="ru-RU" sz="2100" dirty="0" smtClean="0"/>
              <a:t> языковых единиц (</a:t>
            </a:r>
            <a:r>
              <a:rPr lang="ru-RU" sz="2100" dirty="0" err="1" smtClean="0"/>
              <a:t>безэквивалентной</a:t>
            </a:r>
            <a:r>
              <a:rPr lang="ru-RU" sz="2100" dirty="0" smtClean="0"/>
              <a:t> лексики, фоновой лексики, </a:t>
            </a:r>
            <a:r>
              <a:rPr lang="ru-RU" sz="2100" dirty="0" err="1" smtClean="0"/>
              <a:t>коннотативной</a:t>
            </a:r>
            <a:r>
              <a:rPr lang="ru-RU" sz="2100" dirty="0" smtClean="0"/>
              <a:t> лексики);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2) вовлечение учащихся в реальную межкультурную коммуникацию в процессе обучения с целью предоставить индивидуальный опыт межкультурного общения;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3) активную работу по ознакомлению с картиной мира носителей </a:t>
            </a:r>
            <a:r>
              <a:rPr lang="ru-RU" sz="2100" dirty="0" smtClean="0"/>
              <a:t>бурятской культуры</a:t>
            </a:r>
            <a:r>
              <a:rPr lang="ru-RU" sz="2100" dirty="0" smtClean="0"/>
              <a:t>, вовлечение </a:t>
            </a:r>
            <a:r>
              <a:rPr lang="ru-RU" sz="2100" dirty="0" smtClean="0"/>
              <a:t>детей </a:t>
            </a:r>
            <a:r>
              <a:rPr lang="ru-RU" sz="2100" dirty="0" smtClean="0"/>
              <a:t>в диалог культур как обмен культурными предметами, деятельностями, так и обмен образами сознания, ассоциированными с конкретными словами и описанными в текстах с целью постижения образа сознания носителей иной культуры в ходе рефлексии над различиями </a:t>
            </a:r>
            <a:r>
              <a:rPr lang="ru-RU" sz="2100" dirty="0" smtClean="0"/>
              <a:t>образов </a:t>
            </a:r>
            <a:r>
              <a:rPr lang="ru-RU" sz="2100" dirty="0" smtClean="0"/>
              <a:t>своей и чужой культур (Тарасов, 1996);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4) обеспечение осознания учащимися важности и необходимости знания родного языка и культуры (</a:t>
            </a:r>
            <a:r>
              <a:rPr lang="ru-RU" sz="2100" dirty="0" err="1" smtClean="0"/>
              <a:t>лингвоэкологический</a:t>
            </a:r>
            <a:r>
              <a:rPr lang="ru-RU" sz="2100" dirty="0" smtClean="0"/>
              <a:t> подход).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УМК «</a:t>
            </a:r>
            <a:r>
              <a:rPr lang="ru-RU" dirty="0" err="1" smtClean="0"/>
              <a:t>Амар</a:t>
            </a:r>
            <a:r>
              <a:rPr lang="ru-RU" dirty="0" smtClean="0"/>
              <a:t> </a:t>
            </a:r>
            <a:r>
              <a:rPr lang="ru-RU" dirty="0" err="1" smtClean="0"/>
              <a:t>мэнд-э</a:t>
            </a:r>
            <a:r>
              <a:rPr lang="ru-RU" dirty="0" smtClean="0"/>
              <a:t>!»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Общедидактические</a:t>
            </a:r>
            <a:r>
              <a:rPr lang="ru-RU" dirty="0" smtClean="0"/>
              <a:t> принципы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научности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личностно-ориентированной направленности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доступности и посильности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прочности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сознательности и активности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наглядности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3200" b="1" dirty="0" smtClean="0"/>
              <a:t>индивидуальный подход к учащимся в условиях коллективной работы с </a:t>
            </a:r>
            <a:r>
              <a:rPr lang="ru-RU" sz="3200" b="1" dirty="0" smtClean="0"/>
              <a:t>классом, группой</a:t>
            </a:r>
            <a:endParaRPr lang="ru-RU" sz="32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Методические принципы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– </a:t>
            </a:r>
            <a:r>
              <a:rPr lang="ru-RU" sz="4000" b="1" dirty="0" smtClean="0"/>
              <a:t>это </a:t>
            </a:r>
            <a:r>
              <a:rPr lang="ru-RU" sz="4000" b="1" dirty="0" err="1" smtClean="0"/>
              <a:t>общедидактические</a:t>
            </a:r>
            <a:r>
              <a:rPr lang="ru-RU" sz="4000" b="1" dirty="0" smtClean="0"/>
              <a:t> </a:t>
            </a:r>
            <a:r>
              <a:rPr lang="ru-RU" sz="4000" b="1" dirty="0" smtClean="0"/>
              <a:t>принципы, реализуемые </a:t>
            </a:r>
            <a:r>
              <a:rPr lang="ru-RU" sz="4000" b="1" dirty="0" smtClean="0"/>
              <a:t>в преподавании конкретного предмета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5746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500" b="1" dirty="0" smtClean="0"/>
              <a:t>1.Принцип научности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1. </a:t>
            </a:r>
            <a:r>
              <a:rPr lang="ru-RU" sz="2100" b="1" dirty="0" smtClean="0"/>
              <a:t>Научность в организации процесса усвоения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А) принцип коммуникативной направленности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Б) принцип дифференцированного подхода в обучении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В) принцип интеграции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2. </a:t>
            </a:r>
            <a:r>
              <a:rPr lang="ru-RU" sz="2100" b="1" dirty="0" smtClean="0"/>
              <a:t>Научность в организации учебного процесса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А) устная основа обучения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Б) </a:t>
            </a:r>
            <a:r>
              <a:rPr lang="ru-RU" sz="2100" dirty="0" smtClean="0"/>
              <a:t>отложенное говорение</a:t>
            </a:r>
            <a:endParaRPr lang="ru-RU" sz="21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3</a:t>
            </a:r>
            <a:r>
              <a:rPr lang="ru-RU" sz="2100" b="1" dirty="0" smtClean="0"/>
              <a:t>. Научность в организации учебного материала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А) структурный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Б)  структурно-функциональный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В) ситуативно-тематический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1. Принцип коммуникативности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Предполагает, что обучение должно строиться на вовлечении учащихся в активную речевую практику, должно быть ориентировано на формирование у учащихся черт </a:t>
            </a:r>
            <a:r>
              <a:rPr lang="ru-RU" sz="3200" dirty="0" err="1" smtClean="0"/>
              <a:t>би</a:t>
            </a:r>
            <a:r>
              <a:rPr lang="ru-RU" sz="3200" dirty="0" smtClean="0"/>
              <a:t>/поликультурной языковой личности, делающих его способным равноправно и автономно участвовать в межкультурном общении</a:t>
            </a:r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Важным является развитие способности и готовности осуществлять общение на </a:t>
            </a:r>
            <a:r>
              <a:rPr lang="ru-RU" sz="3200" dirty="0" smtClean="0"/>
              <a:t>бурятском</a:t>
            </a:r>
            <a:endParaRPr lang="ru-RU" sz="3200" dirty="0" smtClean="0"/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Обучение </a:t>
            </a:r>
            <a:r>
              <a:rPr lang="ru-RU" sz="3200" dirty="0" smtClean="0"/>
              <a:t>бурятскому языку </a:t>
            </a:r>
            <a:r>
              <a:rPr lang="ru-RU" sz="3200" dirty="0" smtClean="0"/>
              <a:t>должно создавать условия, обеспечивающие  возможность:</a:t>
            </a:r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а) свободно проявлять себя</a:t>
            </a:r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б) использовать языковые средства для реализации личных потребностей, личной мотивации;</a:t>
            </a:r>
          </a:p>
          <a:p>
            <a:pPr>
              <a:lnSpc>
                <a:spcPct val="80000"/>
              </a:lnSpc>
              <a:buNone/>
            </a:pPr>
            <a:r>
              <a:rPr lang="ru-RU" sz="3200" dirty="0" smtClean="0"/>
              <a:t>в) преодолевать языковые барьеры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Принцип </a:t>
            </a:r>
            <a:r>
              <a:rPr lang="ru-RU" b="1" dirty="0" smtClean="0"/>
              <a:t>коммуникативной направленности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dirty="0" smtClean="0"/>
              <a:t>Хабар </a:t>
            </a:r>
            <a:r>
              <a:rPr lang="ru-RU" sz="2400" dirty="0" err="1" smtClean="0"/>
              <a:t>ерэбэ</a:t>
            </a:r>
            <a:r>
              <a:rPr lang="ru-RU" sz="2400" dirty="0" smtClean="0"/>
              <a:t>. </a:t>
            </a:r>
            <a:r>
              <a:rPr lang="ru-RU" sz="2400" dirty="0" err="1" smtClean="0"/>
              <a:t>Газаа</a:t>
            </a:r>
            <a:r>
              <a:rPr lang="ru-RU" sz="2400" dirty="0" smtClean="0"/>
              <a:t> </a:t>
            </a:r>
            <a:r>
              <a:rPr lang="ru-RU" sz="2400" dirty="0" err="1" smtClean="0"/>
              <a:t>дулаан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болобо</a:t>
            </a:r>
            <a:r>
              <a:rPr lang="ru-RU" sz="2400" dirty="0" smtClean="0"/>
              <a:t>. </a:t>
            </a:r>
            <a:r>
              <a:rPr lang="ru-RU" sz="2400" dirty="0" err="1" smtClean="0"/>
              <a:t>Наран</a:t>
            </a:r>
            <a:r>
              <a:rPr lang="ru-RU" sz="2400" dirty="0" smtClean="0"/>
              <a:t> </a:t>
            </a:r>
            <a:r>
              <a:rPr lang="ru-RU" sz="2400" dirty="0" err="1" smtClean="0"/>
              <a:t>шарана</a:t>
            </a:r>
            <a:r>
              <a:rPr lang="ru-RU" sz="2400" dirty="0" smtClean="0"/>
              <a:t>. </a:t>
            </a:r>
            <a:r>
              <a:rPr lang="ru-RU" sz="2400" dirty="0" err="1" smtClean="0"/>
              <a:t>Шубууд</a:t>
            </a:r>
            <a:r>
              <a:rPr lang="ru-RU" sz="2400" dirty="0" smtClean="0"/>
              <a:t> </a:t>
            </a:r>
            <a:r>
              <a:rPr lang="ru-RU" sz="2400" dirty="0" err="1" smtClean="0"/>
              <a:t>дулаан</a:t>
            </a:r>
            <a:r>
              <a:rPr lang="ru-RU" sz="2400" dirty="0" smtClean="0"/>
              <a:t> </a:t>
            </a:r>
            <a:r>
              <a:rPr lang="ru-RU" sz="2400" dirty="0" err="1" smtClean="0"/>
              <a:t>орон</a:t>
            </a:r>
            <a:r>
              <a:rPr lang="en-US" sz="2400" dirty="0" smtClean="0"/>
              <a:t>h</a:t>
            </a:r>
            <a:r>
              <a:rPr lang="ru-RU" sz="2400" dirty="0" err="1" smtClean="0"/>
              <a:t>оо</a:t>
            </a:r>
            <a:r>
              <a:rPr lang="ru-RU" sz="2400" dirty="0" smtClean="0"/>
              <a:t> </a:t>
            </a:r>
            <a:r>
              <a:rPr lang="ru-RU" sz="2400" dirty="0" err="1" smtClean="0"/>
              <a:t>ерэбэ</a:t>
            </a:r>
            <a:r>
              <a:rPr lang="ru-RU" sz="2400" dirty="0" smtClean="0"/>
              <a:t>. Трактор поли </a:t>
            </a:r>
            <a:r>
              <a:rPr lang="ru-RU" sz="2400" dirty="0" err="1" smtClean="0"/>
              <a:t>соо</a:t>
            </a:r>
            <a:r>
              <a:rPr lang="ru-RU" sz="2400" dirty="0" smtClean="0"/>
              <a:t> </a:t>
            </a:r>
            <a:r>
              <a:rPr lang="ru-RU" sz="2400" dirty="0" err="1" smtClean="0"/>
              <a:t>тушэгэнэнэ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err="1" smtClean="0"/>
              <a:t>Газаа</a:t>
            </a:r>
            <a:r>
              <a:rPr lang="ru-RU" sz="2400" dirty="0" smtClean="0"/>
              <a:t> </a:t>
            </a:r>
            <a:r>
              <a:rPr lang="ru-RU" sz="2400" dirty="0" err="1" smtClean="0"/>
              <a:t>дулаан</a:t>
            </a:r>
            <a:r>
              <a:rPr lang="ru-RU" sz="2400" dirty="0" smtClean="0"/>
              <a:t> </a:t>
            </a:r>
            <a:r>
              <a:rPr lang="ru-RU" sz="2400" dirty="0" err="1" smtClean="0"/>
              <a:t>даа</a:t>
            </a:r>
            <a:r>
              <a:rPr lang="ru-RU" sz="2400" dirty="0" smtClean="0"/>
              <a:t>! Гоё! Хабар </a:t>
            </a:r>
            <a:r>
              <a:rPr lang="ru-RU" sz="2400" dirty="0" err="1" smtClean="0"/>
              <a:t>ерээ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err="1" smtClean="0"/>
              <a:t>Газаа</a:t>
            </a:r>
            <a:r>
              <a:rPr lang="ru-RU" sz="2400" dirty="0" smtClean="0"/>
              <a:t> </a:t>
            </a:r>
            <a:r>
              <a:rPr lang="ru-RU" sz="2400" dirty="0" err="1" smtClean="0"/>
              <a:t>дулаан</a:t>
            </a:r>
            <a:r>
              <a:rPr lang="ru-RU" sz="2400" dirty="0" smtClean="0"/>
              <a:t> </a:t>
            </a:r>
            <a:r>
              <a:rPr lang="ru-RU" sz="2400" dirty="0" err="1" smtClean="0"/>
              <a:t>гу</a:t>
            </a:r>
            <a:r>
              <a:rPr lang="ru-RU" sz="2400" dirty="0" smtClean="0"/>
              <a:t>?</a:t>
            </a:r>
          </a:p>
          <a:p>
            <a:r>
              <a:rPr lang="ru-RU" sz="2400" dirty="0" err="1" smtClean="0"/>
              <a:t>Дула-ан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Гоё </a:t>
            </a:r>
            <a:r>
              <a:rPr lang="ru-RU" sz="2400" dirty="0" err="1" smtClean="0"/>
              <a:t>гу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Гоё!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Принцип коммуникативной направленности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. </a:t>
            </a:r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  - </a:t>
            </a:r>
            <a:r>
              <a:rPr lang="ru-RU" dirty="0" err="1" smtClean="0"/>
              <a:t>жаахан</a:t>
            </a:r>
            <a:r>
              <a:rPr lang="ru-RU" dirty="0" smtClean="0"/>
              <a:t>. </a:t>
            </a:r>
            <a:r>
              <a:rPr lang="ru-RU" dirty="0" err="1" smtClean="0"/>
              <a:t>Шандаган</a:t>
            </a:r>
            <a:r>
              <a:rPr lang="ru-RU" dirty="0" smtClean="0"/>
              <a:t> </a:t>
            </a:r>
            <a:r>
              <a:rPr lang="en-US" dirty="0" smtClean="0"/>
              <a:t>h</a:t>
            </a:r>
            <a:r>
              <a:rPr lang="ru-RU" dirty="0" err="1" smtClean="0"/>
              <a:t>ууна</a:t>
            </a:r>
            <a:r>
              <a:rPr lang="ru-RU" dirty="0" smtClean="0"/>
              <a:t>. </a:t>
            </a:r>
            <a:r>
              <a:rPr lang="ru-RU" dirty="0" err="1" smtClean="0"/>
              <a:t>Шандаган</a:t>
            </a:r>
            <a:r>
              <a:rPr lang="ru-RU" dirty="0" smtClean="0"/>
              <a:t> </a:t>
            </a:r>
            <a:r>
              <a:rPr lang="ru-RU" dirty="0" err="1" smtClean="0"/>
              <a:t>тургоор</a:t>
            </a:r>
            <a:r>
              <a:rPr lang="ru-RU" dirty="0" smtClean="0"/>
              <a:t> </a:t>
            </a:r>
            <a:r>
              <a:rPr lang="ru-RU" dirty="0" err="1" smtClean="0"/>
              <a:t>гуйнэ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Энэ</a:t>
            </a:r>
            <a:r>
              <a:rPr lang="ru-RU" dirty="0" smtClean="0"/>
              <a:t> </a:t>
            </a:r>
            <a:r>
              <a:rPr lang="ru-RU" dirty="0" err="1" smtClean="0"/>
              <a:t>минии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. </a:t>
            </a:r>
            <a:r>
              <a:rPr lang="ru-RU" dirty="0" err="1" smtClean="0"/>
              <a:t>Жааханиинь</a:t>
            </a:r>
            <a:r>
              <a:rPr lang="ru-RU" dirty="0" smtClean="0"/>
              <a:t> – </a:t>
            </a:r>
            <a:r>
              <a:rPr lang="ru-RU" dirty="0" err="1" smtClean="0"/>
              <a:t>минии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. </a:t>
            </a:r>
            <a:r>
              <a:rPr lang="ru-RU" dirty="0" err="1" smtClean="0"/>
              <a:t>Минии</a:t>
            </a:r>
            <a:r>
              <a:rPr lang="ru-RU" dirty="0" smtClean="0"/>
              <a:t> </a:t>
            </a:r>
            <a:r>
              <a:rPr lang="ru-RU" dirty="0" err="1" smtClean="0"/>
              <a:t>шандаган</a:t>
            </a:r>
            <a:r>
              <a:rPr lang="ru-RU" dirty="0" smtClean="0"/>
              <a:t> – </a:t>
            </a:r>
            <a:r>
              <a:rPr lang="ru-RU" dirty="0" err="1" smtClean="0"/>
              <a:t>жаахан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Шандаган</a:t>
            </a:r>
            <a:r>
              <a:rPr lang="ru-RU" dirty="0" smtClean="0"/>
              <a:t>, </a:t>
            </a:r>
            <a:r>
              <a:rPr lang="en-US" dirty="0" smtClean="0"/>
              <a:t>h</a:t>
            </a:r>
            <a:r>
              <a:rPr lang="ru-RU" dirty="0" err="1" smtClean="0"/>
              <a:t>уу</a:t>
            </a:r>
            <a:r>
              <a:rPr lang="ru-RU" dirty="0" smtClean="0"/>
              <a:t> </a:t>
            </a:r>
            <a:r>
              <a:rPr lang="ru-RU" dirty="0" err="1" smtClean="0"/>
              <a:t>даа</a:t>
            </a:r>
            <a:r>
              <a:rPr lang="ru-RU" dirty="0" smtClean="0"/>
              <a:t>!</a:t>
            </a:r>
          </a:p>
          <a:p>
            <a:r>
              <a:rPr lang="ru-RU" dirty="0" err="1" smtClean="0"/>
              <a:t>Зай</a:t>
            </a:r>
            <a:r>
              <a:rPr lang="ru-RU" dirty="0" smtClean="0"/>
              <a:t>, </a:t>
            </a:r>
            <a:r>
              <a:rPr lang="en-US" dirty="0" smtClean="0"/>
              <a:t>h</a:t>
            </a:r>
            <a:r>
              <a:rPr lang="ru-RU" dirty="0" err="1" smtClean="0"/>
              <a:t>уу</a:t>
            </a:r>
            <a:r>
              <a:rPr lang="ru-RU" dirty="0" smtClean="0"/>
              <a:t> </a:t>
            </a:r>
            <a:r>
              <a:rPr lang="ru-RU" dirty="0" err="1" smtClean="0"/>
              <a:t>даа</a:t>
            </a:r>
            <a:r>
              <a:rPr lang="ru-RU" dirty="0" smtClean="0"/>
              <a:t> </a:t>
            </a:r>
            <a:r>
              <a:rPr lang="ru-RU" dirty="0" err="1" smtClean="0"/>
              <a:t>наашаа</a:t>
            </a:r>
            <a:r>
              <a:rPr lang="ru-RU" dirty="0" smtClean="0"/>
              <a:t>! </a:t>
            </a:r>
            <a:r>
              <a:rPr lang="ru-RU" dirty="0" err="1" smtClean="0"/>
              <a:t>Гуйе</a:t>
            </a:r>
            <a:r>
              <a:rPr lang="ru-RU" dirty="0" smtClean="0"/>
              <a:t>! </a:t>
            </a:r>
            <a:r>
              <a:rPr lang="ru-RU" dirty="0" err="1" smtClean="0"/>
              <a:t>Тургоор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127</TotalTime>
  <Words>1731</Words>
  <Application>Microsoft Office PowerPoint</Application>
  <PresentationFormat>Экран (4:3)</PresentationFormat>
  <Paragraphs>210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Обычная</vt:lpstr>
      <vt:lpstr>Принципы обучения бурятскому языку в ДОО</vt:lpstr>
      <vt:lpstr>Принципы обучения </vt:lpstr>
      <vt:lpstr>3 ранга принципов </vt:lpstr>
      <vt:lpstr>Общедидактические принципы</vt:lpstr>
      <vt:lpstr> Методические принципы </vt:lpstr>
      <vt:lpstr>1.Принцип научности</vt:lpstr>
      <vt:lpstr>1. Принцип коммуникативности </vt:lpstr>
      <vt:lpstr>Принцип коммуникативной направленности</vt:lpstr>
      <vt:lpstr>Принцип коммуникативной направленности</vt:lpstr>
      <vt:lpstr>Принцип дифференцированного подхода к процессу  обучения бурятскому языку</vt:lpstr>
      <vt:lpstr>Слайд 11</vt:lpstr>
      <vt:lpstr>Принцип интеграции в обучении бурятскому языку</vt:lpstr>
      <vt:lpstr>Принцип интеграции в обучении бурятскому языку</vt:lpstr>
      <vt:lpstr>Научность в организации учебного процесса</vt:lpstr>
      <vt:lpstr>Принцип параллельного (взаимосвязанного ) обучения </vt:lpstr>
      <vt:lpstr>Научность в организации учебного материала</vt:lpstr>
      <vt:lpstr>Грамматический материал  раздела «Балма баабгай хоёр»</vt:lpstr>
      <vt:lpstr>Принцип научности </vt:lpstr>
      <vt:lpstr>2. Принцип личностно-ориентированной направленности</vt:lpstr>
      <vt:lpstr>3. Принцип сознательности и активности</vt:lpstr>
      <vt:lpstr>В развитии иноязычной речи ребенка выделяются 4 этапа:</vt:lpstr>
      <vt:lpstr>Таблицы схемы и опоры Б.Ц. Гумпыловой</vt:lpstr>
      <vt:lpstr>Роль и место родного языка в процессе обучения</vt:lpstr>
      <vt:lpstr>Интерференцию родного языка можно преодолеть с помощью:</vt:lpstr>
      <vt:lpstr>3. Принцип активности</vt:lpstr>
      <vt:lpstr>Создание мотива</vt:lpstr>
      <vt:lpstr>Общепризнанный факт</vt:lpstr>
      <vt:lpstr>4. Принцип наглядности</vt:lpstr>
      <vt:lpstr>5. Принцип индивидуального подхода к учащимся</vt:lpstr>
      <vt:lpstr>6. Принцип межкультурной направленности</vt:lpstr>
      <vt:lpstr>УМК «Амар мэнд-э!»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обучения бурятскому языку в ДОО</dc:title>
  <dc:creator>Дом</dc:creator>
  <cp:lastModifiedBy>Дом</cp:lastModifiedBy>
  <cp:revision>2</cp:revision>
  <dcterms:created xsi:type="dcterms:W3CDTF">2021-03-23T14:32:47Z</dcterms:created>
  <dcterms:modified xsi:type="dcterms:W3CDTF">2021-03-23T16:40:25Z</dcterms:modified>
</cp:coreProperties>
</file>