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4" r:id="rId4"/>
    <p:sldId id="259" r:id="rId5"/>
    <p:sldId id="261" r:id="rId6"/>
    <p:sldId id="262" r:id="rId7"/>
    <p:sldId id="260" r:id="rId8"/>
    <p:sldId id="271" r:id="rId9"/>
    <p:sldId id="268" r:id="rId10"/>
    <p:sldId id="293" r:id="rId11"/>
    <p:sldId id="278" r:id="rId12"/>
    <p:sldId id="285" r:id="rId13"/>
    <p:sldId id="292" r:id="rId14"/>
    <p:sldId id="294" r:id="rId15"/>
    <p:sldId id="279" r:id="rId16"/>
    <p:sldId id="270" r:id="rId17"/>
    <p:sldId id="281" r:id="rId18"/>
    <p:sldId id="286" r:id="rId19"/>
    <p:sldId id="287" r:id="rId20"/>
    <p:sldId id="288" r:id="rId21"/>
    <p:sldId id="289" r:id="rId22"/>
    <p:sldId id="290" r:id="rId23"/>
    <p:sldId id="291" r:id="rId24"/>
    <p:sldId id="274" r:id="rId25"/>
    <p:sldId id="266" r:id="rId26"/>
    <p:sldId id="263" r:id="rId27"/>
    <p:sldId id="269" r:id="rId28"/>
    <p:sldId id="273" r:id="rId29"/>
    <p:sldId id="264" r:id="rId30"/>
    <p:sldId id="26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0066"/>
    <a:srgbClr val="00FF00"/>
    <a:srgbClr val="00FFFF"/>
    <a:srgbClr val="0000FF"/>
    <a:srgbClr val="51E196"/>
    <a:srgbClr val="213F2A"/>
    <a:srgbClr val="008000"/>
    <a:srgbClr val="B656A1"/>
    <a:srgbClr val="D5E3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26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E52C4-7228-408E-A0A5-63C8393CB9E3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63C56-8C0C-4EFE-9066-58D6201153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4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7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0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37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3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18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284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19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87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26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5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CAB51-02F8-4E5C-AFEF-D0C0CC70BAB4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5378B-2278-4E2A-A99C-C01A28C05D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91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37"/>
            <a:ext cx="9144000" cy="682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692696"/>
            <a:ext cx="6408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Проект к 75-летию Победы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1597" y="6467747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с</a:t>
            </a:r>
            <a:r>
              <a:rPr lang="ru-RU" sz="2000" b="1" dirty="0" err="1" smtClean="0"/>
              <a:t>.Сосново-Озёрское</a:t>
            </a:r>
            <a:r>
              <a:rPr lang="ru-RU" sz="2000" b="1" dirty="0" smtClean="0"/>
              <a:t>  2020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18864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МБДОУ «Сосново-</a:t>
            </a:r>
            <a:r>
              <a:rPr lang="ru-RU" sz="2000" b="1" dirty="0" err="1" smtClean="0">
                <a:solidFill>
                  <a:srgbClr val="FF0000"/>
                </a:solidFill>
              </a:rPr>
              <a:t>Озёрский</a:t>
            </a:r>
            <a:r>
              <a:rPr lang="ru-RU" sz="2000" b="1" dirty="0" smtClean="0">
                <a:solidFill>
                  <a:srgbClr val="FF0000"/>
                </a:solidFill>
              </a:rPr>
              <a:t> детский сад «Ласточка»»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CC00"/>
                </a:solidFill>
              </a:rPr>
              <a:t>Акция «Весенняя неделя добра»</a:t>
            </a:r>
            <a:endParaRPr lang="ru-RU" b="1" dirty="0">
              <a:solidFill>
                <a:srgbClr val="00CC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2962672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72815"/>
            <a:ext cx="320544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81328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42993"/>
          </a:xfrm>
        </p:spPr>
      </p:pic>
    </p:spTree>
    <p:extLst>
      <p:ext uri="{BB962C8B-B14F-4D97-AF65-F5344CB8AC3E}">
        <p14:creationId xmlns:p14="http://schemas.microsoft.com/office/powerpoint/2010/main" val="732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" y="3501008"/>
            <a:ext cx="4572584" cy="335699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23528" y="299695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Перетягивание каната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2996952"/>
            <a:ext cx="39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Патриотическая песня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3608" y="6453336"/>
            <a:ext cx="308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Болельщики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0072" y="6436243"/>
            <a:ext cx="402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sz="2800" b="1" dirty="0" smtClean="0">
                <a:solidFill>
                  <a:srgbClr val="FFFF00"/>
                </a:solidFill>
              </a:rPr>
              <a:t>Метание гранат»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" y="0"/>
            <a:ext cx="9144583" cy="6858000"/>
          </a:xfrm>
        </p:spPr>
      </p:pic>
    </p:spTree>
    <p:extLst>
      <p:ext uri="{BB962C8B-B14F-4D97-AF65-F5344CB8AC3E}">
        <p14:creationId xmlns:p14="http://schemas.microsoft.com/office/powerpoint/2010/main" val="113059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440362"/>
          </a:xfrm>
        </p:spPr>
      </p:pic>
    </p:spTree>
    <p:extLst>
      <p:ext uri="{BB962C8B-B14F-4D97-AF65-F5344CB8AC3E}">
        <p14:creationId xmlns:p14="http://schemas.microsoft.com/office/powerpoint/2010/main" val="227085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13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Онлайн-конкурс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682752" cy="5416316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7638"/>
            <a:ext cx="3496974" cy="54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623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563888" y="3357562"/>
            <a:ext cx="5736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Продуктивная деятельность  режиме он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36" y="274638"/>
            <a:ext cx="5148064" cy="3082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42337"/>
            <a:ext cx="5122912" cy="265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" name="TextBox 16"/>
          <p:cNvSpPr txBox="1"/>
          <p:nvPr/>
        </p:nvSpPr>
        <p:spPr>
          <a:xfrm>
            <a:off x="899592" y="5546309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Онлайн-акция «Окно Победы»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43758"/>
            <a:ext cx="2523183" cy="1731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777">
            <a:off x="-440396" y="4339504"/>
            <a:ext cx="2427034" cy="15841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28792"/>
            <a:ext cx="2664296" cy="1641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76084"/>
            <a:ext cx="5112568" cy="456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" name="TextBox 16"/>
          <p:cNvSpPr txBox="1"/>
          <p:nvPr/>
        </p:nvSpPr>
        <p:spPr>
          <a:xfrm>
            <a:off x="899592" y="5546309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Онлайн-акция «Окно Победы»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43758"/>
            <a:ext cx="2523183" cy="1731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777">
            <a:off x="-440396" y="4339504"/>
            <a:ext cx="2427034" cy="15841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28792"/>
            <a:ext cx="2664296" cy="1641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6752"/>
            <a:ext cx="3863280" cy="434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" name="TextBox 16"/>
          <p:cNvSpPr txBox="1"/>
          <p:nvPr/>
        </p:nvSpPr>
        <p:spPr>
          <a:xfrm>
            <a:off x="899592" y="5546309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Онлайн-акция «Окно Победы»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17" y="2616240"/>
            <a:ext cx="2523183" cy="1731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777">
            <a:off x="-440396" y="4339504"/>
            <a:ext cx="2427034" cy="15841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28792"/>
            <a:ext cx="2664296" cy="1641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6912768" cy="434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" y="0"/>
            <a:ext cx="9176921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91680" y="0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ПАСПОРТ ПРОЕКТА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1247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015662"/>
            <a:ext cx="68407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Авторы проекта: </a:t>
            </a:r>
            <a:r>
              <a:rPr lang="ru-RU" sz="2800" b="1" dirty="0" smtClean="0">
                <a:solidFill>
                  <a:srgbClr val="002060"/>
                </a:solidFill>
              </a:rPr>
              <a:t>воспитатели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Тип проекта: познавательно- </a:t>
            </a:r>
            <a:r>
              <a:rPr lang="ru-RU" sz="2800" b="1" dirty="0" smtClean="0">
                <a:solidFill>
                  <a:srgbClr val="002060"/>
                </a:solidFill>
              </a:rPr>
              <a:t>исследовательский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Вид </a:t>
            </a:r>
            <a:r>
              <a:rPr lang="ru-RU" sz="2800" b="1" dirty="0" smtClean="0">
                <a:solidFill>
                  <a:srgbClr val="002060"/>
                </a:solidFill>
              </a:rPr>
              <a:t>проекта: среднесрочный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Сроки реализации: </a:t>
            </a:r>
            <a:r>
              <a:rPr lang="ru-RU" sz="2800" b="1" dirty="0" smtClean="0">
                <a:solidFill>
                  <a:srgbClr val="002060"/>
                </a:solidFill>
              </a:rPr>
              <a:t>март - май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Участники проекта: дети- педагоги- </a:t>
            </a:r>
            <a:r>
              <a:rPr lang="ru-RU" sz="2800" b="1" dirty="0" smtClean="0">
                <a:solidFill>
                  <a:srgbClr val="002060"/>
                </a:solidFill>
              </a:rPr>
              <a:t>родители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База реализации: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МБДОУ </a:t>
            </a:r>
            <a:r>
              <a:rPr lang="ru-RU" sz="2800" b="1" dirty="0">
                <a:solidFill>
                  <a:srgbClr val="002060"/>
                </a:solidFill>
              </a:rPr>
              <a:t>детский сад </a:t>
            </a:r>
            <a:r>
              <a:rPr lang="ru-RU" sz="2800" b="1" dirty="0" smtClean="0">
                <a:solidFill>
                  <a:srgbClr val="002060"/>
                </a:solidFill>
              </a:rPr>
              <a:t>«Ласточка», средняя, старшая группы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5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" name="TextBox 16"/>
          <p:cNvSpPr txBox="1"/>
          <p:nvPr/>
        </p:nvSpPr>
        <p:spPr>
          <a:xfrm>
            <a:off x="971600" y="4546545"/>
            <a:ext cx="72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Онлайн-акция «Окно Победы»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17" y="2616240"/>
            <a:ext cx="2523183" cy="1731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777">
            <a:off x="-440396" y="4339504"/>
            <a:ext cx="2427034" cy="15841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28792"/>
            <a:ext cx="2664296" cy="1641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6984776" cy="439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" y="27337"/>
            <a:ext cx="9144000" cy="6858000"/>
          </a:xfr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17" y="2616240"/>
            <a:ext cx="2523183" cy="1731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777">
            <a:off x="-440396" y="4339504"/>
            <a:ext cx="2427034" cy="15841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28792"/>
            <a:ext cx="2664296" cy="1641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1124744"/>
            <a:ext cx="6984776" cy="4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Онлайн-акция «Солдатская каша»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599" cy="5440362"/>
          </a:xfrm>
        </p:spPr>
      </p:pic>
    </p:spTree>
    <p:extLst>
      <p:ext uri="{BB962C8B-B14F-4D97-AF65-F5344CB8AC3E}">
        <p14:creationId xmlns:p14="http://schemas.microsoft.com/office/powerpoint/2010/main" val="26133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Участник «Бессмертного полка»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00200"/>
            <a:ext cx="8229600" cy="5257800"/>
          </a:xfrm>
        </p:spPr>
      </p:pic>
    </p:spTree>
    <p:extLst>
      <p:ext uri="{BB962C8B-B14F-4D97-AF65-F5344CB8AC3E}">
        <p14:creationId xmlns:p14="http://schemas.microsoft.com/office/powerpoint/2010/main" val="241476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683568" y="0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</a:rPr>
              <a:t>3 этап - заключительный</a:t>
            </a:r>
            <a:endParaRPr lang="ru-RU" sz="5400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37121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</a:rPr>
              <a:t>Организация выставки-конкурса продуктов художественной деятельности изготовленных совместно родителями с детьми. Проведение досуга. Анализ достижения целей и полученных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40468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6858000"/>
          </a:xfrm>
        </p:spPr>
      </p:pic>
      <p:sp>
        <p:nvSpPr>
          <p:cNvPr id="3" name="TextBox 2"/>
          <p:cNvSpPr txBox="1"/>
          <p:nvPr/>
        </p:nvSpPr>
        <p:spPr>
          <a:xfrm>
            <a:off x="1835696" y="-16140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План работы с родителями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753300"/>
            <a:ext cx="61926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1.Участие в </a:t>
            </a:r>
            <a:r>
              <a:rPr lang="ru-RU" sz="2000" b="1" dirty="0" err="1" smtClean="0">
                <a:solidFill>
                  <a:srgbClr val="0070C0"/>
                </a:solidFill>
                <a:latin typeface="Arial"/>
              </a:rPr>
              <a:t>флешмобе</a:t>
            </a:r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, посвящённом Дню Победы </a:t>
            </a:r>
          </a:p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 2.Консультация </a:t>
            </a:r>
            <a:r>
              <a:rPr lang="ru-RU" sz="2000" b="1" dirty="0">
                <a:solidFill>
                  <a:srgbClr val="0070C0"/>
                </a:solidFill>
                <a:latin typeface="Arial"/>
              </a:rPr>
              <a:t>на тему: «Знакомьте детей с героическим прошлым России» </a:t>
            </a:r>
          </a:p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3.Выставка </a:t>
            </a:r>
            <a:r>
              <a:rPr lang="ru-RU" sz="2000" b="1" dirty="0">
                <a:solidFill>
                  <a:srgbClr val="0070C0"/>
                </a:solidFill>
                <a:latin typeface="Arial"/>
              </a:rPr>
              <a:t>детской литературы о Великой Отечественной войне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Arial"/>
              </a:rPr>
              <a:t>4. </a:t>
            </a:r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Консультация «Прочитайте </a:t>
            </a:r>
            <a:r>
              <a:rPr lang="ru-RU" sz="2000" b="1" dirty="0">
                <a:solidFill>
                  <a:srgbClr val="0070C0"/>
                </a:solidFill>
                <a:latin typeface="Arial"/>
              </a:rPr>
              <a:t>детям о войне» </a:t>
            </a:r>
          </a:p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5.Организация фотовыставки «Бессмертный полк»</a:t>
            </a:r>
          </a:p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6.Оформление </a:t>
            </a:r>
            <a:r>
              <a:rPr lang="ru-RU" sz="2000" b="1" dirty="0">
                <a:solidFill>
                  <a:srgbClr val="0070C0"/>
                </a:solidFill>
                <a:latin typeface="Arial"/>
              </a:rPr>
              <a:t>папки – передвижки «Наши – земляки в годы войны» (материалы о членах семей участниках Вов) </a:t>
            </a:r>
          </a:p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7.Участие </a:t>
            </a:r>
            <a:r>
              <a:rPr lang="ru-RU" sz="2000" b="1" dirty="0">
                <a:solidFill>
                  <a:srgbClr val="0070C0"/>
                </a:solidFill>
                <a:latin typeface="Arial"/>
              </a:rPr>
              <a:t>в Митинге </a:t>
            </a:r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памяти, возложение </a:t>
            </a:r>
            <a:r>
              <a:rPr lang="ru-RU" sz="2000" b="1" dirty="0">
                <a:solidFill>
                  <a:srgbClr val="0070C0"/>
                </a:solidFill>
                <a:latin typeface="Arial"/>
              </a:rPr>
              <a:t>цветов к памятнику погибшим воинам - землякам </a:t>
            </a:r>
          </a:p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8.Субботник </a:t>
            </a:r>
            <a:r>
              <a:rPr lang="ru-RU" sz="2000" b="1" dirty="0">
                <a:solidFill>
                  <a:srgbClr val="0070C0"/>
                </a:solidFill>
                <a:latin typeface="Arial"/>
              </a:rPr>
              <a:t>«Памяти павших», разбивка клумб, высадка </a:t>
            </a:r>
            <a:r>
              <a:rPr lang="ru-RU" sz="2000" b="1" dirty="0" smtClean="0">
                <a:solidFill>
                  <a:srgbClr val="0070C0"/>
                </a:solidFill>
                <a:latin typeface="Arial"/>
              </a:rPr>
              <a:t>цветов</a:t>
            </a:r>
            <a:endParaRPr lang="ru-RU" sz="2000" b="1" i="0" dirty="0">
              <a:solidFill>
                <a:srgbClr val="0070C0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421654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827584" y="1052736"/>
            <a:ext cx="79208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13F2A"/>
                </a:solidFill>
              </a:rPr>
              <a:t>Таким образом, анализ проведённой работы позволяет убедиться в целесообразности и эффективности построения педагогического процесса в соответствии с поставленной целью и задачами.</a:t>
            </a:r>
          </a:p>
          <a:p>
            <a:r>
              <a:rPr lang="ru-RU" sz="1600" b="1" dirty="0">
                <a:solidFill>
                  <a:srgbClr val="213F2A"/>
                </a:solidFill>
              </a:rPr>
              <a:t>Дети познакомились с историей Великой Отечественной войны, ее месте в истории России через различные виды познавательно – творческой деятельности, через восприятие произведений литературы, живописи, музыки.</a:t>
            </a:r>
          </a:p>
          <a:p>
            <a:r>
              <a:rPr lang="ru-RU" sz="1600" b="1" dirty="0" smtClean="0">
                <a:solidFill>
                  <a:srgbClr val="213F2A"/>
                </a:solidFill>
              </a:rPr>
              <a:t>Разработанные </a:t>
            </a:r>
            <a:r>
              <a:rPr lang="ru-RU" sz="1600" b="1" dirty="0">
                <a:solidFill>
                  <a:srgbClr val="213F2A"/>
                </a:solidFill>
              </a:rPr>
              <a:t>методы и приёмы сотрудничества педагогического коллектива ДОУ и родителей способствовали развитию у детей чувства патриотизма, уважения к ветеранам Великой Отечественной Войны. В ходе проведенных мероприятий, посвященных дню Победы, дети научились ориентироваться в истории нашей страны, у детей сформировались такие понятия, как ветераны, оборона, захватчики, фашисты, фашистская Германия; сформировалось чувство гордости за свой народ и его боевые заслуги; уважение к защитникам Отечества, ветеранам Великой Отечественной </a:t>
            </a:r>
            <a:r>
              <a:rPr lang="ru-RU" sz="1600" b="1" dirty="0" smtClean="0">
                <a:solidFill>
                  <a:srgbClr val="213F2A"/>
                </a:solidFill>
              </a:rPr>
              <a:t>войны Повысился </a:t>
            </a:r>
            <a:r>
              <a:rPr lang="ru-RU" sz="1600" b="1" dirty="0">
                <a:solidFill>
                  <a:srgbClr val="213F2A"/>
                </a:solidFill>
              </a:rPr>
              <a:t>уровень социальной компетентности родителей, участия родителей в </a:t>
            </a:r>
            <a:r>
              <a:rPr lang="ru-RU" sz="1600" b="1" dirty="0" err="1">
                <a:solidFill>
                  <a:srgbClr val="213F2A"/>
                </a:solidFill>
              </a:rPr>
              <a:t>воспитательно</a:t>
            </a:r>
            <a:r>
              <a:rPr lang="ru-RU" sz="1600" b="1" dirty="0">
                <a:solidFill>
                  <a:srgbClr val="213F2A"/>
                </a:solidFill>
              </a:rPr>
              <a:t> - образовательном процессе, повысилась </a:t>
            </a:r>
            <a:r>
              <a:rPr lang="ru-RU" sz="1600" b="1" dirty="0" smtClean="0">
                <a:solidFill>
                  <a:srgbClr val="213F2A"/>
                </a:solidFill>
              </a:rPr>
              <a:t> </a:t>
            </a:r>
            <a:r>
              <a:rPr lang="ru-RU" sz="1600" b="1" dirty="0" err="1" smtClean="0">
                <a:solidFill>
                  <a:srgbClr val="213F2A"/>
                </a:solidFill>
              </a:rPr>
              <a:t>комуникативность</a:t>
            </a:r>
            <a:r>
              <a:rPr lang="ru-RU" sz="1600" b="1" dirty="0" smtClean="0">
                <a:solidFill>
                  <a:srgbClr val="213F2A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213F2A"/>
                </a:solidFill>
              </a:rPr>
              <a:t>родителей.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88640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Заключение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333194" y="764704"/>
            <a:ext cx="76328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Н. В. Алёшина «Патриотическое воспитание дошкольников. Методическое пособие. 2005 г. Москва.</a:t>
            </a:r>
          </a:p>
          <a:p>
            <a:r>
              <a:rPr lang="ru-RU" b="1" dirty="0">
                <a:solidFill>
                  <a:srgbClr val="C00000"/>
                </a:solidFill>
              </a:rPr>
              <a:t>2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Н. А. Виноградова, И Позднякова «Сюжетно – ролевые игры для старших</a:t>
            </a:r>
          </a:p>
          <a:p>
            <a:r>
              <a:rPr lang="ru-RU" b="1" dirty="0">
                <a:solidFill>
                  <a:srgbClr val="C00000"/>
                </a:solidFill>
              </a:rPr>
              <a:t>дошкольников», 2008 г., Москва.</a:t>
            </a:r>
          </a:p>
          <a:p>
            <a:r>
              <a:rPr lang="ru-RU" b="1" dirty="0">
                <a:solidFill>
                  <a:srgbClr val="C00000"/>
                </a:solidFill>
              </a:rPr>
              <a:t>3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М. Б. </a:t>
            </a:r>
            <a:r>
              <a:rPr lang="ru-RU" b="1" dirty="0" err="1">
                <a:solidFill>
                  <a:srgbClr val="C00000"/>
                </a:solidFill>
              </a:rPr>
              <a:t>Зацепина</a:t>
            </a:r>
            <a:r>
              <a:rPr lang="ru-RU" b="1" dirty="0">
                <a:solidFill>
                  <a:srgbClr val="C00000"/>
                </a:solidFill>
              </a:rPr>
              <a:t> «Дни воинской славы». Патриотическое воспитание</a:t>
            </a:r>
          </a:p>
          <a:p>
            <a:r>
              <a:rPr lang="ru-RU" b="1" dirty="0">
                <a:solidFill>
                  <a:srgbClr val="C00000"/>
                </a:solidFill>
              </a:rPr>
              <a:t>дошкольников. Для работы с детьми 5-7 лет. 2008 г. Москва.</a:t>
            </a:r>
          </a:p>
          <a:p>
            <a:r>
              <a:rPr lang="ru-RU" b="1" dirty="0">
                <a:solidFill>
                  <a:srgbClr val="C00000"/>
                </a:solidFill>
              </a:rPr>
              <a:t>4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Н. Г. </a:t>
            </a:r>
            <a:r>
              <a:rPr lang="ru-RU" b="1" dirty="0" err="1">
                <a:solidFill>
                  <a:srgbClr val="C00000"/>
                </a:solidFill>
              </a:rPr>
              <a:t>Зеленова</a:t>
            </a:r>
            <a:r>
              <a:rPr lang="ru-RU" b="1" dirty="0">
                <a:solidFill>
                  <a:srgbClr val="C00000"/>
                </a:solidFill>
              </a:rPr>
              <a:t>, Л. Е. Осипова «Мы живём в России». Гражданско-</a:t>
            </a:r>
          </a:p>
          <a:p>
            <a:r>
              <a:rPr lang="ru-RU" b="1" dirty="0">
                <a:solidFill>
                  <a:srgbClr val="C00000"/>
                </a:solidFill>
              </a:rPr>
              <a:t>патриотическое воспитание дошкольников. Старшая группа. 2007 г. Москва.</a:t>
            </a:r>
          </a:p>
          <a:p>
            <a:r>
              <a:rPr lang="ru-RU" b="1" dirty="0">
                <a:solidFill>
                  <a:srgbClr val="C00000"/>
                </a:solidFill>
              </a:rPr>
              <a:t>5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Т. С. Комарова «Занятия по изобразительной деятельности в детском саду», Москва, «Просвещение», 1991 г.</a:t>
            </a:r>
          </a:p>
          <a:p>
            <a:r>
              <a:rPr lang="ru-RU" b="1" dirty="0">
                <a:solidFill>
                  <a:srgbClr val="C00000"/>
                </a:solidFill>
              </a:rPr>
              <a:t>6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Л. </a:t>
            </a:r>
            <a:r>
              <a:rPr lang="ru-RU" b="1" dirty="0" err="1">
                <a:solidFill>
                  <a:srgbClr val="C00000"/>
                </a:solidFill>
              </a:rPr>
              <a:t>Кондрыкинская</a:t>
            </a:r>
            <a:r>
              <a:rPr lang="ru-RU" b="1" dirty="0">
                <a:solidFill>
                  <a:srgbClr val="C00000"/>
                </a:solidFill>
              </a:rPr>
              <a:t> «Дошкольникам о защитниках отечества», 2005 г, Москва.</a:t>
            </a:r>
          </a:p>
          <a:p>
            <a:r>
              <a:rPr lang="ru-RU" b="1" dirty="0">
                <a:solidFill>
                  <a:srgbClr val="C00000"/>
                </a:solidFill>
              </a:rPr>
              <a:t>7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Л. В. </a:t>
            </a:r>
            <a:r>
              <a:rPr lang="ru-RU" b="1" dirty="0" err="1">
                <a:solidFill>
                  <a:srgbClr val="C00000"/>
                </a:solidFill>
              </a:rPr>
              <a:t>Куцакова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«Конструирование </a:t>
            </a:r>
            <a:r>
              <a:rPr lang="ru-RU" b="1" dirty="0">
                <a:solidFill>
                  <a:srgbClr val="C00000"/>
                </a:solidFill>
              </a:rPr>
              <a:t>и художественный труд в детском саду», 2006 г. Москва.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8. </a:t>
            </a:r>
            <a:r>
              <a:rPr lang="ru-RU" b="1" dirty="0">
                <a:solidFill>
                  <a:srgbClr val="C00000"/>
                </a:solidFill>
              </a:rPr>
              <a:t>В. И. Петрова, Т. Д. </a:t>
            </a:r>
            <a:r>
              <a:rPr lang="ru-RU" b="1" dirty="0" err="1">
                <a:solidFill>
                  <a:srgbClr val="C00000"/>
                </a:solidFill>
              </a:rPr>
              <a:t>Стульник</a:t>
            </a:r>
            <a:r>
              <a:rPr lang="ru-RU" b="1" dirty="0">
                <a:solidFill>
                  <a:srgbClr val="C00000"/>
                </a:solidFill>
              </a:rPr>
              <a:t> «Нравственное воспитание в детском саду </a:t>
            </a:r>
            <a:r>
              <a:rPr lang="ru-RU" b="1" dirty="0" smtClean="0">
                <a:solidFill>
                  <a:srgbClr val="C00000"/>
                </a:solidFill>
              </a:rPr>
              <a:t>5-7</a:t>
            </a:r>
            <a:r>
              <a:rPr lang="ru-RU" b="1" dirty="0">
                <a:solidFill>
                  <a:srgbClr val="C00000"/>
                </a:solidFill>
              </a:rPr>
              <a:t>лет». 2004 г. Москва.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0"/>
            <a:ext cx="564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ЛИТЕРАТУРА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30374" y="548680"/>
            <a:ext cx="39375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Играют дети всей земли в войну,</a:t>
            </a:r>
          </a:p>
          <a:p>
            <a:r>
              <a:rPr lang="ru-RU" b="1" dirty="0">
                <a:solidFill>
                  <a:srgbClr val="FFFF00"/>
                </a:solidFill>
              </a:rPr>
              <a:t>Но разве о войне мечтают дети?</a:t>
            </a:r>
          </a:p>
          <a:p>
            <a:r>
              <a:rPr lang="ru-RU" b="1" dirty="0">
                <a:solidFill>
                  <a:srgbClr val="FFFF00"/>
                </a:solidFill>
              </a:rPr>
              <a:t>Пусть только смех взрывает тишину</a:t>
            </a:r>
          </a:p>
          <a:p>
            <a:r>
              <a:rPr lang="ru-RU" b="1" dirty="0">
                <a:solidFill>
                  <a:srgbClr val="FFFF00"/>
                </a:solidFill>
              </a:rPr>
              <a:t>На радостной безоблачной планете!</a:t>
            </a:r>
          </a:p>
          <a:p>
            <a:r>
              <a:rPr lang="ru-RU" b="1" dirty="0">
                <a:solidFill>
                  <a:srgbClr val="FFFF00"/>
                </a:solidFill>
              </a:rPr>
              <a:t>Над вьюгами и стужами седыми</a:t>
            </a:r>
          </a:p>
          <a:p>
            <a:r>
              <a:rPr lang="ru-RU" b="1" dirty="0">
                <a:solidFill>
                  <a:srgbClr val="FFFF00"/>
                </a:solidFill>
              </a:rPr>
              <a:t>Вновь торжествует юная весна</a:t>
            </a:r>
          </a:p>
          <a:p>
            <a:r>
              <a:rPr lang="ru-RU" b="1" dirty="0">
                <a:solidFill>
                  <a:srgbClr val="FFFF00"/>
                </a:solidFill>
              </a:rPr>
              <a:t>И как огонь с водой</a:t>
            </a:r>
          </a:p>
          <a:p>
            <a:r>
              <a:rPr lang="ru-RU" b="1" dirty="0">
                <a:solidFill>
                  <a:srgbClr val="FFFF00"/>
                </a:solidFill>
              </a:rPr>
              <a:t>Несовместимы,</a:t>
            </a:r>
          </a:p>
          <a:p>
            <a:r>
              <a:rPr lang="ru-RU" b="1" dirty="0">
                <a:solidFill>
                  <a:srgbClr val="FFFF00"/>
                </a:solidFill>
              </a:rPr>
              <a:t>Несовместимы</a:t>
            </a:r>
          </a:p>
          <a:p>
            <a:r>
              <a:rPr lang="ru-RU" b="1" dirty="0">
                <a:solidFill>
                  <a:srgbClr val="FFFF00"/>
                </a:solidFill>
              </a:rPr>
              <a:t>Дети и война!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260648"/>
            <a:ext cx="41399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Все меньше ветеранов остается с нами.</a:t>
            </a:r>
          </a:p>
          <a:p>
            <a:r>
              <a:rPr lang="ru-RU" b="1" dirty="0">
                <a:solidFill>
                  <a:srgbClr val="FFFF00"/>
                </a:solidFill>
              </a:rPr>
              <a:t>Уходят они тихо, неспешными шагами.</a:t>
            </a:r>
          </a:p>
          <a:p>
            <a:r>
              <a:rPr lang="ru-RU" b="1" dirty="0">
                <a:solidFill>
                  <a:srgbClr val="FFFF00"/>
                </a:solidFill>
              </a:rPr>
              <a:t>Стараются, пытаются запечатлеть в сердцах</a:t>
            </a:r>
          </a:p>
          <a:p>
            <a:r>
              <a:rPr lang="ru-RU" b="1" dirty="0">
                <a:solidFill>
                  <a:srgbClr val="FFFF00"/>
                </a:solidFill>
              </a:rPr>
              <a:t>Горящую, как рана, Память</a:t>
            </a:r>
          </a:p>
          <a:p>
            <a:r>
              <a:rPr lang="ru-RU" b="1" dirty="0">
                <a:solidFill>
                  <a:srgbClr val="FFFF00"/>
                </a:solidFill>
              </a:rPr>
              <a:t>Об огненных годах.</a:t>
            </a:r>
          </a:p>
          <a:p>
            <a:r>
              <a:rPr lang="ru-RU" b="1" dirty="0">
                <a:solidFill>
                  <a:srgbClr val="FFFF00"/>
                </a:solidFill>
              </a:rPr>
              <a:t>Чтоб люди помнили о ней:</a:t>
            </a:r>
          </a:p>
          <a:p>
            <a:r>
              <a:rPr lang="ru-RU" b="1" dirty="0">
                <a:solidFill>
                  <a:srgbClr val="FFFF00"/>
                </a:solidFill>
              </a:rPr>
              <a:t>о боли, страхе и печали.</a:t>
            </a:r>
          </a:p>
          <a:p>
            <a:r>
              <a:rPr lang="ru-RU" b="1" dirty="0">
                <a:solidFill>
                  <a:srgbClr val="FFFF00"/>
                </a:solidFill>
              </a:rPr>
              <a:t>Чтоб вспоминали, вспоминали...</a:t>
            </a:r>
          </a:p>
          <a:p>
            <a:r>
              <a:rPr lang="ru-RU" b="1" dirty="0">
                <a:solidFill>
                  <a:srgbClr val="FFFF00"/>
                </a:solidFill>
              </a:rPr>
              <a:t>И это помогало б им не повторять урок суровый,</a:t>
            </a:r>
          </a:p>
          <a:p>
            <a:r>
              <a:rPr lang="ru-RU" b="1" dirty="0">
                <a:solidFill>
                  <a:srgbClr val="FFFF00"/>
                </a:solidFill>
              </a:rPr>
              <a:t>А жить, работать и любить</a:t>
            </a:r>
          </a:p>
          <a:p>
            <a:r>
              <a:rPr lang="ru-RU" b="1" dirty="0">
                <a:solidFill>
                  <a:srgbClr val="FFFF00"/>
                </a:solidFill>
              </a:rPr>
              <a:t>В наш новый век, в наш век тяжелый</a:t>
            </a:r>
            <a:r>
              <a:rPr lang="ru-RU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23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FFFF"/>
                </a:solidFill>
              </a:rPr>
              <a:t>День Победы</a:t>
            </a:r>
          </a:p>
          <a:p>
            <a:endParaRPr lang="ru-RU" sz="2400" b="1" dirty="0">
              <a:solidFill>
                <a:srgbClr val="00FFFF"/>
              </a:solidFill>
            </a:endParaRPr>
          </a:p>
          <a:p>
            <a:r>
              <a:rPr lang="ru-RU" sz="2400" b="1" dirty="0">
                <a:solidFill>
                  <a:srgbClr val="00FFFF"/>
                </a:solidFill>
              </a:rPr>
              <a:t>Майский праздник - </a:t>
            </a:r>
          </a:p>
          <a:p>
            <a:r>
              <a:rPr lang="ru-RU" sz="2400" b="1" dirty="0">
                <a:solidFill>
                  <a:srgbClr val="00FFFF"/>
                </a:solidFill>
              </a:rPr>
              <a:t>День Победы </a:t>
            </a:r>
          </a:p>
          <a:p>
            <a:r>
              <a:rPr lang="ru-RU" sz="2400" b="1" dirty="0">
                <a:solidFill>
                  <a:srgbClr val="00FFFF"/>
                </a:solidFill>
              </a:rPr>
              <a:t>Отмечает вся страна. </a:t>
            </a:r>
          </a:p>
          <a:p>
            <a:r>
              <a:rPr lang="ru-RU" sz="2400" b="1" dirty="0">
                <a:solidFill>
                  <a:srgbClr val="00FFFF"/>
                </a:solidFill>
              </a:rPr>
              <a:t>Надевают наши деды </a:t>
            </a:r>
          </a:p>
          <a:p>
            <a:r>
              <a:rPr lang="ru-RU" sz="2400" b="1" dirty="0">
                <a:solidFill>
                  <a:srgbClr val="00FFFF"/>
                </a:solidFill>
              </a:rPr>
              <a:t>Боевые ордена.</a:t>
            </a:r>
          </a:p>
          <a:p>
            <a:endParaRPr lang="ru-RU" sz="2400" b="1" dirty="0">
              <a:solidFill>
                <a:srgbClr val="00FFFF"/>
              </a:solidFill>
            </a:endParaRPr>
          </a:p>
          <a:p>
            <a:r>
              <a:rPr lang="ru-RU" sz="2400" b="1" dirty="0">
                <a:solidFill>
                  <a:srgbClr val="00FFFF"/>
                </a:solidFill>
              </a:rPr>
              <a:t>Их с утра зовёт дорога </a:t>
            </a:r>
          </a:p>
          <a:p>
            <a:r>
              <a:rPr lang="ru-RU" sz="2400" b="1" dirty="0">
                <a:solidFill>
                  <a:srgbClr val="00FFFF"/>
                </a:solidFill>
              </a:rPr>
              <a:t>На торжественный парад. </a:t>
            </a:r>
          </a:p>
          <a:p>
            <a:r>
              <a:rPr lang="ru-RU" sz="2400" b="1" dirty="0">
                <a:solidFill>
                  <a:srgbClr val="00FFFF"/>
                </a:solidFill>
              </a:rPr>
              <a:t>И задумчиво с порога </a:t>
            </a:r>
          </a:p>
          <a:p>
            <a:r>
              <a:rPr lang="ru-RU" sz="2400" b="1" dirty="0">
                <a:solidFill>
                  <a:srgbClr val="00FFFF"/>
                </a:solidFill>
              </a:rPr>
              <a:t>Вслед им бабушки глядят.</a:t>
            </a:r>
          </a:p>
        </p:txBody>
      </p:sp>
    </p:spTree>
    <p:extLst>
      <p:ext uri="{BB962C8B-B14F-4D97-AF65-F5344CB8AC3E}">
        <p14:creationId xmlns:p14="http://schemas.microsoft.com/office/powerpoint/2010/main" val="36794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" y="0"/>
            <a:ext cx="9176921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91680" y="0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>
                <a:solidFill>
                  <a:schemeClr val="accent2">
                    <a:lumMod val="75000"/>
                  </a:schemeClr>
                </a:solidFill>
              </a:rPr>
              <a:t>Цель проекта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124744"/>
            <a:ext cx="5760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</a:rPr>
              <a:t>Воспитывать гражданско-патриотические чувства у детей старшего дошкольного возраста. Испытывать чувство гордости за подвиг народа в Великой Отечественной Войне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176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608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5" y="7624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979712" y="-14226"/>
            <a:ext cx="6912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ru-RU" sz="6600" b="1" dirty="0" smtClean="0">
                <a:solidFill>
                  <a:srgbClr val="008000"/>
                </a:solidFill>
              </a:rPr>
              <a:t>Задачи проекта</a:t>
            </a:r>
            <a:endParaRPr lang="ru-RU" sz="66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14844"/>
            <a:ext cx="69127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-Формировать </a:t>
            </a:r>
            <a:r>
              <a:rPr lang="ru-RU" sz="2000" b="1" dirty="0">
                <a:solidFill>
                  <a:srgbClr val="C00000"/>
                </a:solidFill>
              </a:rPr>
              <a:t>представление об истории ВОВ, используя различные виды деятельности;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-</a:t>
            </a:r>
            <a:r>
              <a:rPr lang="ru-RU" sz="2000" b="1" dirty="0" smtClean="0">
                <a:solidFill>
                  <a:srgbClr val="C00000"/>
                </a:solidFill>
              </a:rPr>
              <a:t>Донести </a:t>
            </a:r>
            <a:r>
              <a:rPr lang="ru-RU" sz="2000" b="1" dirty="0">
                <a:solidFill>
                  <a:srgbClr val="C00000"/>
                </a:solidFill>
              </a:rPr>
              <a:t>до детей мысль о том, как тяжело приходилось защитникам русской земли и простым людям в те суровые военные годы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</a:rPr>
              <a:t>Пробуждать </a:t>
            </a:r>
            <a:r>
              <a:rPr lang="ru-RU" sz="2000" b="1" dirty="0">
                <a:solidFill>
                  <a:srgbClr val="C00000"/>
                </a:solidFill>
              </a:rPr>
              <a:t>интерес к прошлому нашей страны</a:t>
            </a:r>
            <a:r>
              <a:rPr lang="ru-RU" sz="2000" b="1" dirty="0" smtClean="0">
                <a:solidFill>
                  <a:srgbClr val="C00000"/>
                </a:solidFill>
              </a:rPr>
              <a:t>;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</a:rPr>
              <a:t>Воспитывать </a:t>
            </a:r>
            <a:r>
              <a:rPr lang="ru-RU" sz="2000" b="1" dirty="0">
                <a:solidFill>
                  <a:srgbClr val="C00000"/>
                </a:solidFill>
              </a:rPr>
              <a:t>гордость и уважение к ветеранам </a:t>
            </a:r>
            <a:r>
              <a:rPr lang="ru-RU" sz="2000" b="1" dirty="0" smtClean="0">
                <a:solidFill>
                  <a:srgbClr val="C00000"/>
                </a:solidFill>
              </a:rPr>
              <a:t>ВОВ;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</a:rPr>
              <a:t>Показать </a:t>
            </a:r>
            <a:r>
              <a:rPr lang="ru-RU" sz="2000" b="1" dirty="0">
                <a:solidFill>
                  <a:srgbClr val="C00000"/>
                </a:solidFill>
              </a:rPr>
              <a:t>мужество и героизм людей в ходе Великой Отечественной войны</a:t>
            </a:r>
            <a:r>
              <a:rPr lang="ru-RU" sz="2000" b="1" dirty="0" smtClean="0">
                <a:solidFill>
                  <a:srgbClr val="C00000"/>
                </a:solidFill>
              </a:rPr>
              <a:t>;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</a:rPr>
              <a:t>Формировать </a:t>
            </a:r>
            <a:r>
              <a:rPr lang="ru-RU" sz="2000" b="1" dirty="0">
                <a:solidFill>
                  <a:srgbClr val="C00000"/>
                </a:solidFill>
              </a:rPr>
              <a:t>нравственно-патриотические качества: храбрость, мужество, любовь к родине, гордость за свою </a:t>
            </a:r>
            <a:r>
              <a:rPr lang="ru-RU" sz="2000" b="1" dirty="0" smtClean="0">
                <a:solidFill>
                  <a:srgbClr val="C00000"/>
                </a:solidFill>
              </a:rPr>
              <a:t>страну;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</a:rPr>
              <a:t>Развивать </a:t>
            </a:r>
            <a:r>
              <a:rPr lang="ru-RU" sz="2000" b="1" dirty="0">
                <a:solidFill>
                  <a:srgbClr val="C00000"/>
                </a:solidFill>
              </a:rPr>
              <a:t>речь детей, обогащать, словарный запас, через песни, стихотворения, монологи, диалоги о </a:t>
            </a:r>
            <a:r>
              <a:rPr lang="ru-RU" sz="2000" b="1" dirty="0" smtClean="0">
                <a:solidFill>
                  <a:srgbClr val="C00000"/>
                </a:solidFill>
              </a:rPr>
              <a:t>войне;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</a:rPr>
              <a:t>Привлекать </a:t>
            </a:r>
            <a:r>
              <a:rPr lang="ru-RU" sz="2000" b="1" dirty="0">
                <a:solidFill>
                  <a:srgbClr val="C00000"/>
                </a:solidFill>
              </a:rPr>
              <a:t>родителей к участию в создании наглядно-дидактического материала по теме Великой Отечественной войне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97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</p:spPr>
      </p:pic>
      <p:sp>
        <p:nvSpPr>
          <p:cNvPr id="3" name="TextBox 2"/>
          <p:cNvSpPr txBox="1"/>
          <p:nvPr/>
        </p:nvSpPr>
        <p:spPr>
          <a:xfrm>
            <a:off x="2699792" y="188640"/>
            <a:ext cx="55446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</a:rPr>
              <a:t>Актуальность</a:t>
            </a:r>
            <a:endParaRPr lang="ru-RU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31740" y="1124744"/>
            <a:ext cx="64807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Прошло много десятков лет, как закончилась страшная война. Уходят из жизни защитники родины, их остаётся с каждым годом всё меньше. А жестокая кровопролитная война стала историей. Но о войне забывать нельзя, о ней надо помнить всем поколениям, нельзя забывать подвиг своих дедов и прадедов. О войне надо рассказывать детям, начиная с дошкольного возраста. И если люди будут знать, что такое война, то будут милосердны, рассудительны и мудры, тогда и войн будет меньше.</a:t>
            </a:r>
          </a:p>
          <a:p>
            <a:endParaRPr lang="ru-RU" sz="2000" b="1" dirty="0"/>
          </a:p>
          <a:p>
            <a:r>
              <a:rPr lang="ru-RU" sz="2000" b="1" dirty="0"/>
              <a:t>Создавая проект о Великой Отечественной Войне, </a:t>
            </a:r>
            <a:r>
              <a:rPr lang="ru-RU" sz="2000" b="1" dirty="0" smtClean="0"/>
              <a:t>мы старались</a:t>
            </a:r>
            <a:r>
              <a:rPr lang="ru-RU" sz="2000" b="1" dirty="0"/>
              <a:t>, чтобы дети и их родители глубоко прочувствовали все тяготы войны, чтобы поняли всю трагедию нашего народа, чтобы восхищались подвигами советских солдат, чтобы интересовались историей своей страны и испытывали гордость за свой народ.</a:t>
            </a:r>
          </a:p>
        </p:txBody>
      </p:sp>
    </p:spTree>
    <p:extLst>
      <p:ext uri="{BB962C8B-B14F-4D97-AF65-F5344CB8AC3E}">
        <p14:creationId xmlns:p14="http://schemas.microsoft.com/office/powerpoint/2010/main" val="38881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3423805" y="147564"/>
            <a:ext cx="5472608" cy="2664296"/>
          </a:xfrm>
          <a:prstGeom prst="flowChartAlternateProcess">
            <a:avLst/>
          </a:prstGeom>
          <a:solidFill>
            <a:srgbClr val="B656A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just"/>
            <a:r>
              <a:rPr lang="ru-RU" b="1" dirty="0" smtClean="0">
                <a:solidFill>
                  <a:srgbClr val="FFFF00"/>
                </a:solidFill>
                <a:latin typeface="Arial"/>
              </a:rPr>
              <a:t>1.Поверхностный </a:t>
            </a:r>
            <a:r>
              <a:rPr lang="ru-RU" b="1" dirty="0">
                <a:solidFill>
                  <a:srgbClr val="FFFF00"/>
                </a:solidFill>
                <a:latin typeface="Arial"/>
              </a:rPr>
              <a:t>интерес родителей к </a:t>
            </a:r>
            <a:r>
              <a:rPr lang="ru-RU" b="1" dirty="0" smtClean="0">
                <a:solidFill>
                  <a:srgbClr val="FFFF00"/>
                </a:solidFill>
                <a:latin typeface="Arial"/>
              </a:rPr>
              <a:t>патриотическому воспитанию </a:t>
            </a:r>
            <a:r>
              <a:rPr lang="ru-RU" b="1" dirty="0">
                <a:solidFill>
                  <a:srgbClr val="FFFF00"/>
                </a:solidFill>
                <a:latin typeface="Arial"/>
              </a:rPr>
              <a:t>детей</a:t>
            </a:r>
            <a:r>
              <a:rPr lang="ru-RU" b="1" dirty="0" smtClean="0">
                <a:solidFill>
                  <a:srgbClr val="FFFF00"/>
                </a:solidFill>
                <a:latin typeface="Arial"/>
              </a:rPr>
              <a:t>.</a:t>
            </a:r>
            <a:endParaRPr lang="ru-RU" b="1" dirty="0">
              <a:solidFill>
                <a:srgbClr val="FFFF00"/>
              </a:solidFill>
              <a:latin typeface="Arial"/>
            </a:endParaRPr>
          </a:p>
          <a:p>
            <a:pPr algn="just"/>
            <a:r>
              <a:rPr lang="ru-RU" b="1" dirty="0" smtClean="0">
                <a:solidFill>
                  <a:srgbClr val="FFFF00"/>
                </a:solidFill>
                <a:latin typeface="Arial"/>
              </a:rPr>
              <a:t>2</a:t>
            </a:r>
            <a:r>
              <a:rPr lang="ru-RU" b="1" dirty="0">
                <a:solidFill>
                  <a:srgbClr val="FFFF00"/>
                </a:solidFill>
                <a:latin typeface="Arial"/>
              </a:rPr>
              <a:t>. Непонимание родителями важности воспитания у детей</a:t>
            </a:r>
          </a:p>
          <a:p>
            <a:pPr algn="just"/>
            <a:r>
              <a:rPr lang="ru-RU" b="1" dirty="0">
                <a:solidFill>
                  <a:srgbClr val="FFFF00"/>
                </a:solidFill>
                <a:latin typeface="Arial"/>
              </a:rPr>
              <a:t>гордости за дедов и прадедов, уважения и бережного </a:t>
            </a:r>
            <a:r>
              <a:rPr lang="ru-RU" b="1" dirty="0" smtClean="0">
                <a:solidFill>
                  <a:srgbClr val="FFFF00"/>
                </a:solidFill>
                <a:latin typeface="Arial"/>
              </a:rPr>
              <a:t>отношения </a:t>
            </a:r>
            <a:r>
              <a:rPr lang="ru-RU" b="1" dirty="0">
                <a:solidFill>
                  <a:srgbClr val="FFFF00"/>
                </a:solidFill>
                <a:latin typeface="Arial"/>
              </a:rPr>
              <a:t>к пожилым </a:t>
            </a:r>
            <a:r>
              <a:rPr lang="ru-RU" b="1" dirty="0" smtClean="0">
                <a:solidFill>
                  <a:srgbClr val="FFFF00"/>
                </a:solidFill>
                <a:latin typeface="Arial"/>
              </a:rPr>
              <a:t>людям</a:t>
            </a:r>
            <a:endParaRPr lang="ru-RU" b="1" dirty="0">
              <a:solidFill>
                <a:srgbClr val="FFFF00"/>
              </a:solidFill>
              <a:latin typeface="Arial"/>
            </a:endParaRPr>
          </a:p>
          <a:p>
            <a:pPr algn="just"/>
            <a:endParaRPr lang="ru-RU" sz="1400" b="1" dirty="0">
              <a:solidFill>
                <a:srgbClr val="555555"/>
              </a:solidFill>
              <a:latin typeface="Arial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466239" y="3250314"/>
            <a:ext cx="6624736" cy="3491053"/>
          </a:xfrm>
          <a:prstGeom prst="ellipse">
            <a:avLst/>
          </a:prstGeom>
          <a:solidFill>
            <a:srgbClr val="51E19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63888" y="0"/>
            <a:ext cx="5115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>      </a:t>
            </a:r>
            <a:r>
              <a:rPr lang="ru-RU" sz="4800" b="1" dirty="0" smtClean="0">
                <a:solidFill>
                  <a:srgbClr val="51E196"/>
                </a:solidFill>
              </a:rPr>
              <a:t>Проблема</a:t>
            </a:r>
          </a:p>
          <a:p>
            <a:endParaRPr lang="ru-RU" sz="4800" b="1" dirty="0">
              <a:solidFill>
                <a:srgbClr val="FFFF00"/>
              </a:solidFill>
            </a:endParaRPr>
          </a:p>
          <a:p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960" y="3246237"/>
            <a:ext cx="363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B656A1"/>
                </a:solidFill>
              </a:rPr>
              <a:t>Гипотеза</a:t>
            </a:r>
            <a:endParaRPr lang="ru-RU" sz="5400" b="1" dirty="0">
              <a:solidFill>
                <a:srgbClr val="B656A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7599" y="4026344"/>
            <a:ext cx="583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Воспитать патриота своей Родины, принимающего близко к сердцу её интересы и заботы, можно, если воспитывать у дошкольников нравственно- патриотические чувства через синтез искусств (музыка, изобразительная деятельность, художественная литература.)</a:t>
            </a:r>
          </a:p>
        </p:txBody>
      </p:sp>
    </p:spTree>
    <p:extLst>
      <p:ext uri="{BB962C8B-B14F-4D97-AF65-F5344CB8AC3E}">
        <p14:creationId xmlns:p14="http://schemas.microsoft.com/office/powerpoint/2010/main" val="28054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1849" y="116632"/>
            <a:ext cx="8712968" cy="101566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Ожидаемые результаты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32295"/>
            <a:ext cx="6840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- наличие у детей первоначальных представлений об истории ВОВ;</a:t>
            </a:r>
          </a:p>
          <a:p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- развитие у детей восприятия произведений литературы, живописи, музыки о войне;</a:t>
            </a:r>
          </a:p>
          <a:p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-развитие умения выражать свои чувства, обогащение словарного </a:t>
            </a:r>
            <a:r>
              <a:rPr lang="ru-RU" sz="2800" b="1" dirty="0" smtClean="0">
                <a:solidFill>
                  <a:srgbClr val="002060"/>
                </a:solidFill>
              </a:rPr>
              <a:t>запаса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15748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8"/>
            <a:ext cx="9144000" cy="6851737"/>
          </a:xfrm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 этап - подготовительный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24" y="1124744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CC00"/>
                </a:solidFill>
              </a:rPr>
              <a:t>Определение актуальности темы, предложение идеи детям о предстоящем проекте, исследование ЗУН по теме проекта, формулировка проблемы, обозначение цели и задач, обзор методической литературы, поиск пособий для детей, определение предполагаемых результатов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956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650651" y="260648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2 этап - основной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187377"/>
            <a:ext cx="70567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FF"/>
                </a:solidFill>
              </a:rPr>
              <a:t>Реализация проекта в различных формах, методах и приемах совместной взросло-детской деятельности с учетом интеграции образовательных областей, целевые прогулки с детьми.</a:t>
            </a:r>
          </a:p>
          <a:p>
            <a:r>
              <a:rPr lang="ru-RU" sz="2800" b="1" i="1" dirty="0">
                <a:solidFill>
                  <a:srgbClr val="0000FF"/>
                </a:solidFill>
              </a:rPr>
              <a:t>Изготовление пособий, оформление развивающей среды группы, создание макетов улицы, грамот, медалей детям и благодарностей активным родителям. Индивидуальные беседы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3926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1188</Words>
  <Application>Microsoft Office PowerPoint</Application>
  <PresentationFormat>Экран (4:3)</PresentationFormat>
  <Paragraphs>119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«Весенняя неделя добра»</vt:lpstr>
      <vt:lpstr>Презентация PowerPoint</vt:lpstr>
      <vt:lpstr>Презентация PowerPoint</vt:lpstr>
      <vt:lpstr>Презентация PowerPoint</vt:lpstr>
      <vt:lpstr>Презентация PowerPoint</vt:lpstr>
      <vt:lpstr>Онлайн-конкурс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Онлайн-акция «Солдатская каша»</vt:lpstr>
      <vt:lpstr>Участник «Бессмертного полка»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55</cp:revision>
  <dcterms:created xsi:type="dcterms:W3CDTF">2014-04-06T15:49:25Z</dcterms:created>
  <dcterms:modified xsi:type="dcterms:W3CDTF">2020-09-15T05:19:59Z</dcterms:modified>
</cp:coreProperties>
</file>