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0" r:id="rId4"/>
    <p:sldId id="259" r:id="rId5"/>
    <p:sldId id="261" r:id="rId6"/>
    <p:sldId id="258" r:id="rId7"/>
    <p:sldId id="262" r:id="rId8"/>
    <p:sldId id="265" r:id="rId9"/>
    <p:sldId id="268" r:id="rId10"/>
    <p:sldId id="266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4660"/>
  </p:normalViewPr>
  <p:slideViewPr>
    <p:cSldViewPr>
      <p:cViewPr>
        <p:scale>
          <a:sx n="76" d="100"/>
          <a:sy n="76" d="100"/>
        </p:scale>
        <p:origin x="-132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779F1-8350-4BA9-8067-A09B101E568D}" type="datetimeFigureOut">
              <a:rPr lang="ru-RU" smtClean="0"/>
              <a:t>вс 02.04.23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0D568-5801-43F4-8898-0730EA874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9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0D568-5801-43F4-8898-0730EA87432E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92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3835-9158-4E18-A916-9D59E9C37EC5}" type="datetimeFigureOut">
              <a:rPr lang="ru-RU" smtClean="0"/>
              <a:t>вс 02.04.23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B8E0-2F07-4379-80EE-4C4CA0231FE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3835-9158-4E18-A916-9D59E9C37EC5}" type="datetimeFigureOut">
              <a:rPr lang="ru-RU" smtClean="0"/>
              <a:t>вс 02.04.23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B8E0-2F07-4379-80EE-4C4CA0231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3835-9158-4E18-A916-9D59E9C37EC5}" type="datetimeFigureOut">
              <a:rPr lang="ru-RU" smtClean="0"/>
              <a:t>вс 02.04.23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B8E0-2F07-4379-80EE-4C4CA0231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3835-9158-4E18-A916-9D59E9C37EC5}" type="datetimeFigureOut">
              <a:rPr lang="ru-RU" smtClean="0"/>
              <a:t>вс 02.04.23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B8E0-2F07-4379-80EE-4C4CA0231F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3835-9158-4E18-A916-9D59E9C37EC5}" type="datetimeFigureOut">
              <a:rPr lang="ru-RU" smtClean="0"/>
              <a:t>вс 02.04.23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B8E0-2F07-4379-80EE-4C4CA0231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3835-9158-4E18-A916-9D59E9C37EC5}" type="datetimeFigureOut">
              <a:rPr lang="ru-RU" smtClean="0"/>
              <a:t>вс 02.04.23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B8E0-2F07-4379-80EE-4C4CA0231F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3835-9158-4E18-A916-9D59E9C37EC5}" type="datetimeFigureOut">
              <a:rPr lang="ru-RU" smtClean="0"/>
              <a:t>вс 02.04.23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B8E0-2F07-4379-80EE-4C4CA0231FE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3835-9158-4E18-A916-9D59E9C37EC5}" type="datetimeFigureOut">
              <a:rPr lang="ru-RU" smtClean="0"/>
              <a:t>вс 02.04.23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B8E0-2F07-4379-80EE-4C4CA0231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3835-9158-4E18-A916-9D59E9C37EC5}" type="datetimeFigureOut">
              <a:rPr lang="ru-RU" smtClean="0"/>
              <a:t>вс 02.04.23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B8E0-2F07-4379-80EE-4C4CA0231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3835-9158-4E18-A916-9D59E9C37EC5}" type="datetimeFigureOut">
              <a:rPr lang="ru-RU" smtClean="0"/>
              <a:t>вс 02.04.23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B8E0-2F07-4379-80EE-4C4CA0231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3835-9158-4E18-A916-9D59E9C37EC5}" type="datetimeFigureOut">
              <a:rPr lang="ru-RU" smtClean="0"/>
              <a:t>вс 02.04.23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B8E0-2F07-4379-80EE-4C4CA0231FE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0C83835-9158-4E18-A916-9D59E9C37EC5}" type="datetimeFigureOut">
              <a:rPr lang="ru-RU" smtClean="0"/>
              <a:t>вс 02.04.23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20B8E0-2F07-4379-80EE-4C4CA0231F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11.jpeg"/><Relationship Id="rId3" Type="http://schemas.microsoft.com/office/2007/relationships/media" Target="../media/media3.wav"/><Relationship Id="rId7" Type="http://schemas.microsoft.com/office/2007/relationships/media" Target="../media/media5.wav"/><Relationship Id="rId12" Type="http://schemas.openxmlformats.org/officeDocument/2006/relationships/image" Target="../media/image10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image" Target="../media/image9.jpeg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audio" Target="../media/media3.wav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175351" cy="50405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МБДОУ Сосново-Озерский Детский сад «Ласточка»</a:t>
            </a:r>
            <a:r>
              <a:rPr lang="ru-RU" sz="16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2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5125" y="2770022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Тема: «Откуда берутся деньги и на что они тратятся?»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воспитатель Кирикова Л.Н.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2023 год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79133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1660107926_30-kartinkin-net-p-fon-dlya-prezentatsii-buratino-krasivo-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345" y="338667"/>
            <a:ext cx="1856463" cy="215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8667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/>
              </a:rPr>
              <a:t>Ребята, предлагаю вам совершить экскурсию в аптеку и в магазин и узнать, кто  работает и что можно купить.</a:t>
            </a:r>
            <a:endParaRPr lang="ru-RU" sz="2800" dirty="0"/>
          </a:p>
        </p:txBody>
      </p:sp>
      <p:pic>
        <p:nvPicPr>
          <p:cNvPr id="2052" name="Picture 4" descr="C:\Users\admin\Desktop\OWlTxyZd9m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9" y="2473548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Sqp-JkxjU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97379"/>
            <a:ext cx="2592290" cy="345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NssRGtIWyL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73550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752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6444" y="260648"/>
            <a:ext cx="3851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экономическая зона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DACF118-C779-4085-9272-D68851DCE7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62" y="1916832"/>
            <a:ext cx="1944216" cy="25922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98ED165-2D5E-4C3F-8A10-539AFCFC33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839" y="1456621"/>
            <a:ext cx="3111947" cy="233396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B9C980C-3E46-4963-AF1E-92DBA0D017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878" y="4032449"/>
            <a:ext cx="3419870" cy="256490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78E80DC-515A-4A07-B8C2-02CA6AB9DC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" y="1774357"/>
            <a:ext cx="3024337" cy="403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61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ikiwiki.com/uploads/posts/2022-02/1644895989_1-fikiwiki-com-p-kartinka-spasibo-za-vnimanie-dlya-prezenta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61040" cy="6858000"/>
          </a:xfrm>
          <a:prstGeom prst="rect">
            <a:avLst/>
          </a:prstGeom>
          <a:noFill/>
          <a:extLst/>
        </p:spPr>
      </p:pic>
      <p:pic>
        <p:nvPicPr>
          <p:cNvPr id="5" name="Picture 2" descr="C:\Users\admin\Desktop\1660107926_30-kartinkin-net-p-fon-dlya-prezentatsii-buratino-krasivo-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345" y="338667"/>
            <a:ext cx="1856463" cy="215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36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1" y="548680"/>
            <a:ext cx="89529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Современная жизнь диктует свои стандарты: в условиях рыночной   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экономики человеку в любом возрасте, чтобы быть успешным, необходимо быть финансово грамотным. Поэтому обучение основам экономических знаний необходимо начинать уже в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детском саду, ведь представления о деньгах и их применении начинают формироваться в дошкольном возрасте.</a:t>
            </a:r>
          </a:p>
        </p:txBody>
      </p:sp>
      <p:pic>
        <p:nvPicPr>
          <p:cNvPr id="6" name="Рисунок 5" descr="C:\Users\admin\Desktop\output-onlinepngtools-1-1536x107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967" y="3573016"/>
            <a:ext cx="4488033" cy="2984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8817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75671"/>
            <a:ext cx="864096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основ финансовой грамотности у детей старшего дошкольного возраста.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Познакомить с понятием «деньги», «монета», «банкнота», «пластиковая карта», и их ролью в жизни человека.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Формировать у детей начальные навыки обращения с деньгами.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Обучение правильному отношению к деньгам, способом их зарабатывания и разумному их использованию.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000" dirty="0"/>
          </a:p>
        </p:txBody>
      </p:sp>
      <p:pic>
        <p:nvPicPr>
          <p:cNvPr id="3" name="Рисунок 2" descr="C:\Users\admin\Desktop\output-onlinepngtools-1-1536x107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93097"/>
            <a:ext cx="3317708" cy="25649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81965" y="3125165"/>
            <a:ext cx="577421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приемы: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 (рассматривание, наблюдение);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 (беседы, пояснения, объяснения, ситуативный разговор, проблемные ситуации и вопросы, чтение познавательной литературы)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(экскурсии, игры- демонстрации)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853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img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4" t="24420" r="4830" b="38416"/>
          <a:stretch/>
        </p:blipFill>
        <p:spPr bwMode="auto">
          <a:xfrm>
            <a:off x="25918" y="1127758"/>
            <a:ext cx="3096344" cy="28005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C:\Users\admin\Desktop\1660107926_30-kartinkin-net-p-fon-dlya-prezentatsii-buratino-krasivo-30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1123003"/>
            <a:ext cx="2987824" cy="37187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476672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        Что такое  деньги? </a:t>
            </a:r>
          </a:p>
        </p:txBody>
      </p:sp>
      <p:pic>
        <p:nvPicPr>
          <p:cNvPr id="9" name="Рисунок 8" descr="C:\Users\admin\Desktop\8624c24430e9f1614755b10b0d81832b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4421584"/>
            <a:ext cx="2376264" cy="2420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admin\Desktop\image001-6-1225x108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21584"/>
            <a:ext cx="2448272" cy="2420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0375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2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90286"/>
            <a:ext cx="865968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Откуда берутся деньги?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Их платят взрослым людям за работу – заработная плата за труд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Игра «Угадай профессию».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admin\Desktop\1660107926_30-kartinkin-net-p-fon-dlya-prezentatsii-buratino-krasivo-30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62549"/>
            <a:ext cx="1948557" cy="3050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un9-1.userapi.com/impg/moR0gZ60gN1Erg1y4xW4PLSJ_fhhfl8a7nvlzw/mBVTTKzZrBE.jpg?size=810x1080&amp;quality=95&amp;sign=b8fadafddec9994f86440cede68fa6d7&amp;type=album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6" r="25498"/>
          <a:stretch/>
        </p:blipFill>
        <p:spPr bwMode="auto">
          <a:xfrm>
            <a:off x="401472" y="1504393"/>
            <a:ext cx="1512168" cy="3648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sun9-39.userapi.com/impg/iAJvlYF0tkqx8x3sO6mlCG55K4UUSNl5jZ3Ufg/O9ZgWtclubw.jpg?size=427x604&amp;quality=95&amp;sign=80c033f0ba06ee336f376f0565a1b25b&amp;type=album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7" r="12912"/>
          <a:stretch/>
        </p:blipFill>
        <p:spPr bwMode="auto">
          <a:xfrm>
            <a:off x="1882966" y="1484987"/>
            <a:ext cx="1856433" cy="3648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sun9-37.userapi.com/impg/5PZLQQhru1ZQ5YWG8fxzFr00m4aG6Pt8SL1wXg/JJMnx3ADhDg.jpg?size=491x1080&amp;quality=95&amp;sign=8670a118bca772a23915b73e44d0eaad&amp;type=album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392" y="1484987"/>
            <a:ext cx="1665199" cy="359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un9-29.userapi.com/impg/Et2h8rMdX5yb1YfslPH_aS_dhS6vSppsV75RWg/y3bscjCOhdA.jpg?size=810x1080&amp;quality=95&amp;sign=c2bbe8dfd6d94896f645f90bc9241b3b&amp;type=album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6" r="20577"/>
          <a:stretch/>
        </p:blipFill>
        <p:spPr bwMode="auto">
          <a:xfrm>
            <a:off x="5102418" y="1489495"/>
            <a:ext cx="1620520" cy="36804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05238" y="4697570"/>
            <a:ext cx="448816" cy="448816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586774" y="4684629"/>
            <a:ext cx="448816" cy="448816"/>
          </a:xfrm>
          <a:prstGeom prst="rect">
            <a:avLst/>
          </a:prstGeom>
        </p:spPr>
      </p:pic>
      <p:pic>
        <p:nvPicPr>
          <p:cNvPr id="11" name="Записанный звук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331260" y="4651972"/>
            <a:ext cx="481473" cy="481473"/>
          </a:xfrm>
          <a:prstGeom prst="rect">
            <a:avLst/>
          </a:prstGeom>
        </p:spPr>
      </p:pic>
      <p:pic>
        <p:nvPicPr>
          <p:cNvPr id="12" name="Записанный звук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912677" y="4682850"/>
            <a:ext cx="478257" cy="47825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00075" y="5169944"/>
            <a:ext cx="84203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картинках нарисованы люди разных профессий. Назовите любую профессию из представленных, затем скажите, за что человек данной профессии получает заработную плату. Например, учитель получает заработную плату за обучение и воспитание детей. </a:t>
            </a:r>
          </a:p>
        </p:txBody>
      </p:sp>
    </p:spTree>
    <p:extLst>
      <p:ext uri="{BB962C8B-B14F-4D97-AF65-F5344CB8AC3E}">
        <p14:creationId xmlns:p14="http://schemas.microsoft.com/office/powerpoint/2010/main" val="210113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2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93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91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3-eu-west-1.amazonaws.com/uploads.playbaamboozle.com/uploads/images/164860/1605077186_39144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90370"/>
            <a:ext cx="3096344" cy="1332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admin\Desktop\1660767064_2-flomaster-club-p-bankomat-kartinki-dlya-detei-krasivo-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786" y="2553261"/>
            <a:ext cx="2736303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in\Desktop\1648047063_70-kartinkin-net-p-kartinki-dlya-bankovskikh-kart-76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4" t="15564" r="14429" b="14900"/>
          <a:stretch/>
        </p:blipFill>
        <p:spPr bwMode="auto">
          <a:xfrm rot="18393229">
            <a:off x="6176369" y="3067369"/>
            <a:ext cx="1093967" cy="5648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620689"/>
            <a:ext cx="76328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Заработную плату платят </a:t>
            </a:r>
          </a:p>
          <a:p>
            <a:pPr algn="ctr"/>
            <a:r>
              <a:rPr lang="ru-RU" sz="2000" dirty="0"/>
              <a:t>      наличными                       переводят на банковскую карту </a:t>
            </a:r>
          </a:p>
        </p:txBody>
      </p:sp>
      <p:sp>
        <p:nvSpPr>
          <p:cNvPr id="6" name="Стрелка вниз 5"/>
          <p:cNvSpPr/>
          <p:nvPr/>
        </p:nvSpPr>
        <p:spPr>
          <a:xfrm rot="19882791">
            <a:off x="5249469" y="155566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2146307">
            <a:off x="2609736" y="156260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36196" y="3105835"/>
            <a:ext cx="521804" cy="4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1" name="Рисунок 10" descr="C:\Users\admin\Desktop\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420" y="5229200"/>
            <a:ext cx="1504119" cy="142302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Стрелка вниз 11"/>
          <p:cNvSpPr/>
          <p:nvPr/>
        </p:nvSpPr>
        <p:spPr>
          <a:xfrm>
            <a:off x="2127165" y="401864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21539" y="5445224"/>
            <a:ext cx="60224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когда мы идем в магазин, где у нас находятся деньги? (в кошельке). Они у нас в наличии и называются они «наличные деньги». Ещё бывают безналичные деньги.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Их у нас нет в кошельке, а хранятся они на пластиковой карте. </a:t>
            </a:r>
          </a:p>
        </p:txBody>
      </p:sp>
    </p:spTree>
    <p:extLst>
      <p:ext uri="{BB962C8B-B14F-4D97-AF65-F5344CB8AC3E}">
        <p14:creationId xmlns:p14="http://schemas.microsoft.com/office/powerpoint/2010/main" val="917351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1"/>
            <a:ext cx="878497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Подвижная игра по финансовой грамотности «Заработай и купи»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выстраиваются в колонны. Перед колонной на полу разбрасываются мелкие игрушки. Напротив каждой колонны в противоположной стороне зала корзина, в которую эти игрушки нужно будет перенести. Рядом с корзиной встает один ребёнок, у него в руках монеты.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Участники, выстроившись в колонну, по сигналу взрослого, по одному, должны взять с пола игрушку, быстро принести её в корзину и получить за эту работу, то есть за уборку, деньги. Их даёт (одну купюру или монету) стоящий рядом с корзиной ребёнок, он кассир.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9E2CC70-7A89-4A64-8083-4355775A10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169694"/>
            <a:ext cx="1984615" cy="26461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5E5EC91-4E79-4AD9-B36D-0A9F47A48B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9" y="4211222"/>
            <a:ext cx="3472832" cy="260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79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59" y="188641"/>
            <a:ext cx="72649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Дидактическая игра </a:t>
            </a:r>
          </a:p>
          <a:p>
            <a:pPr algn="ctr"/>
            <a:r>
              <a:rPr lang="ru-RU" sz="2800" b="1" dirty="0"/>
              <a:t>«Что можно, нельзя купить за деньги»</a:t>
            </a:r>
            <a:endParaRPr lang="ru-RU" sz="2800" dirty="0"/>
          </a:p>
        </p:txBody>
      </p:sp>
      <p:pic>
        <p:nvPicPr>
          <p:cNvPr id="5" name="Picture 2" descr="C:\Users\admin\Desktop\1660107926_30-kartinkin-net-p-fon-dlya-prezentatsii-buratino-krasivo-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537" y="906446"/>
            <a:ext cx="1856463" cy="215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ь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58" y="3131805"/>
            <a:ext cx="1416497" cy="11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302-3023192_clothes-rack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928" y="2834550"/>
            <a:ext cx="1535286" cy="157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esktop\free-png.ru-5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19" y="5423786"/>
            <a:ext cx="1842601" cy="80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Desktop\1670582522_17-kartinkin-net-p-molochnie-produkti-kartinki-dlya-detei-kra-2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826" y="3119908"/>
            <a:ext cx="1410175" cy="14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1613516761_26-p-fon-dlya-prezentatsii-na-temu-khleb-2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672" y="4855243"/>
            <a:ext cx="1568655" cy="145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1614545998_4-p-solntse-na-belom-fone-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59752"/>
            <a:ext cx="1294875" cy="130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135857058-0_12b73c_28ef18bd_ori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186" y="5197242"/>
            <a:ext cx="1098143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admin\Desktop\09a66d9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55242"/>
            <a:ext cx="1891051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C:\Users\admin\Desktop\Red-Cross-Mark-Transparent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41"/>
          <a:stretch/>
        </p:blipFill>
        <p:spPr bwMode="auto">
          <a:xfrm>
            <a:off x="1547546" y="1406693"/>
            <a:ext cx="1173123" cy="115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admin\Desktop\Red-Cross-Mark-Transparent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6"/>
          <a:stretch/>
        </p:blipFill>
        <p:spPr bwMode="auto">
          <a:xfrm>
            <a:off x="5868144" y="1307964"/>
            <a:ext cx="1306775" cy="12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115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5E96776-6D15-4DCF-A1BD-128F4073E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4083918" cy="54452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8C4D7B2-650A-4AC7-897E-162505894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08720"/>
            <a:ext cx="4083919" cy="544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0588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453</TotalTime>
  <Words>436</Words>
  <Application>Microsoft Office PowerPoint</Application>
  <PresentationFormat>Экран (4:3)</PresentationFormat>
  <Paragraphs>55</Paragraphs>
  <Slides>12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МБДОУ Сосново-Озерский Детский сад «Ласточка»  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37</cp:revision>
  <dcterms:created xsi:type="dcterms:W3CDTF">2023-02-18T06:22:48Z</dcterms:created>
  <dcterms:modified xsi:type="dcterms:W3CDTF">2023-04-02T15:49:19Z</dcterms:modified>
</cp:coreProperties>
</file>