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044168F-7952-4460-A956-2BD47DC678A5}">
          <p14:sldIdLst>
            <p14:sldId id="258"/>
            <p14:sldId id="256"/>
            <p14:sldId id="257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  <p14:sldId id="270"/>
            <p14:sldId id="271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9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161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04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7415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014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9219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4053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7212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821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765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2214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117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53F3-E95D-4F19-A287-7901E096581F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1D3F1-1970-446B-8042-6B1D82664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1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openxmlformats.org/officeDocument/2006/relationships/image" Target="../media/image4.jp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6" y="4565349"/>
            <a:ext cx="3695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PCGaramondC" panose="02000503060000090003" pitchFamily="2" charset="-52"/>
              </a:rPr>
              <a:t>Подготовили воспитатели:</a:t>
            </a:r>
          </a:p>
          <a:p>
            <a:r>
              <a:rPr lang="ru-RU" sz="2000" b="1" dirty="0" err="1" smtClean="0">
                <a:latin typeface="APCGaramondC" panose="02000503060000090003" pitchFamily="2" charset="-52"/>
              </a:rPr>
              <a:t>Душакова</a:t>
            </a:r>
            <a:r>
              <a:rPr lang="ru-RU" sz="2000" b="1" dirty="0" smtClean="0">
                <a:latin typeface="APCGaramondC" panose="02000503060000090003" pitchFamily="2" charset="-52"/>
              </a:rPr>
              <a:t> Ольга Юрьевна</a:t>
            </a:r>
          </a:p>
          <a:p>
            <a:r>
              <a:rPr lang="ru-RU" sz="2000" b="1" dirty="0">
                <a:latin typeface="APCGaramondC" panose="02000503060000090003" pitchFamily="2" charset="-52"/>
              </a:rPr>
              <a:t> </a:t>
            </a:r>
            <a:r>
              <a:rPr lang="ru-RU" sz="2000" b="1" dirty="0" smtClean="0">
                <a:latin typeface="APCGaramondC" panose="02000503060000090003" pitchFamily="2" charset="-52"/>
              </a:rPr>
              <a:t>        </a:t>
            </a:r>
            <a:r>
              <a:rPr lang="ru-RU" sz="2000" b="1" dirty="0" err="1" smtClean="0">
                <a:latin typeface="APCGaramondC" panose="02000503060000090003" pitchFamily="2" charset="-52"/>
              </a:rPr>
              <a:t>Димова</a:t>
            </a:r>
            <a:r>
              <a:rPr lang="ru-RU" sz="2000" b="1" dirty="0" smtClean="0">
                <a:latin typeface="APCGaramondC" panose="02000503060000090003" pitchFamily="2" charset="-52"/>
              </a:rPr>
              <a:t> Лидия Алексеевна</a:t>
            </a:r>
            <a:endParaRPr lang="ru-RU" sz="2000" b="1" dirty="0">
              <a:latin typeface="APCGaramondC" panose="02000503060000090003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9386" y="5780782"/>
            <a:ext cx="4680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Село Сосново –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Озёрское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2022г.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31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/>
          <a:stretch/>
        </p:blipFill>
        <p:spPr>
          <a:xfrm>
            <a:off x="439647" y="623759"/>
            <a:ext cx="5795997" cy="57620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48955" y="2183870"/>
            <a:ext cx="60960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Номер мамин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наберу и тихонечко скажу: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«Не волнуйся, мамочка, все у нас в порядке!»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9744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57" y="2991004"/>
            <a:ext cx="3088678" cy="3801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9" y="131263"/>
            <a:ext cx="3088678" cy="3801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456275" y="12244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72966" y="688241"/>
            <a:ext cx="359484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Поругалась я с подружкой…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Обниму свою подружку,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 хотим мы больше злиться,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лучше с другом помириться.</a:t>
            </a:r>
          </a:p>
          <a:p>
            <a:pPr algn="ctr"/>
            <a:r>
              <a:rPr lang="ru-RU" dirty="0"/>
              <a:t>(Подушки: «Подружки» для примирения. Обучаем детей безопасно проявлять гнев, снимать психоэмоциональное</a:t>
            </a:r>
          </a:p>
          <a:p>
            <a:pPr algn="ctr"/>
            <a:r>
              <a:rPr lang="ru-RU" dirty="0"/>
              <a:t>напряжение.)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1" b="100000" l="9763" r="89974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649" y="1402025"/>
            <a:ext cx="2874328" cy="2540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21" b="100000" l="9763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26" y="4023357"/>
            <a:ext cx="2695388" cy="26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59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1" y="487927"/>
            <a:ext cx="4734188" cy="63122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64204" y="771815"/>
            <a:ext cx="369239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Лучик солнца мы скрутили и друг друга похвалили</a:t>
            </a:r>
          </a:p>
          <a:p>
            <a:pPr algn="ctr"/>
            <a:r>
              <a:rPr lang="ru-RU" sz="2000" dirty="0"/>
              <a:t>(«Ласковое солнышко» приходит на помощь, когда дети расшалились или рассердились очень сильно. В таком случае мы предлагаем поиграть с ленточками – поочередно закручивая их и говорить друг другу ласковые, добрые слова. Эту игру можно использовать для примирения детей.)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224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/>
          <a:stretch/>
        </p:blipFill>
        <p:spPr>
          <a:xfrm rot="16200000">
            <a:off x="180258" y="178707"/>
            <a:ext cx="6311939" cy="5926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28968" y="1166842"/>
            <a:ext cx="38804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Делай добрые дела и не злись ты никогда</a:t>
            </a:r>
          </a:p>
          <a:p>
            <a:pPr algn="ctr"/>
            <a:r>
              <a:rPr lang="ru-RU" sz="2400" dirty="0"/>
              <a:t>(В уголке уединения находится мягкая игрушка , в лапах которой – </a:t>
            </a:r>
            <a:r>
              <a:rPr lang="ru-RU" sz="2400" dirty="0" smtClean="0"/>
              <a:t>мешочек «Добрых </a:t>
            </a:r>
            <a:r>
              <a:rPr lang="ru-RU" sz="2400" dirty="0"/>
              <a:t>дел». Каждый ребёнок может положить в </a:t>
            </a:r>
            <a:r>
              <a:rPr lang="ru-RU" sz="2400" dirty="0" smtClean="0"/>
              <a:t>неё шарик, </a:t>
            </a:r>
            <a:r>
              <a:rPr lang="ru-RU" sz="2400" dirty="0"/>
              <a:t>если он считает, что совершил хороший поступок. Это пробуждает и стимулирует у детей желание «творить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77" y="3254943"/>
            <a:ext cx="1931509" cy="2575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2" y="4784390"/>
            <a:ext cx="1165338" cy="15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03" y="771815"/>
            <a:ext cx="3671622" cy="56859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63092" y="851706"/>
            <a:ext cx="4814596" cy="488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 группе я кричать не стану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Лучше баночку достану.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Сердитые слова скажу.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 закрою крышкой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И как Джина,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Не выпущу их из кувшина.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(Если ребенок проявляет агрессию, воспитатель предлагает ему отойти в уголок уединения и оставить все нехорошие слова и мысли, всю свою злость, гнев в этой баночке. После чего ребенок имеет возможность выговориться, а баночка затем плотно закрывается и прячется.)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4097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08041" y="886037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Уважаемые коллеги!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Если вдруг без настроенья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Вы придете в детский сад.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В уголок уединенья загляните в тот же час.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 хорошее настроение не покинет больше вас.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Свой рассказ мы завершаем,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Творческих успехов вам желаем.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Мы вас любим горячо,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Приходите к нам еще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3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816" y="102295"/>
            <a:ext cx="3775653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504" y="125756"/>
            <a:ext cx="3775653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75927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6" y="688241"/>
            <a:ext cx="1195217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2" y="771815"/>
            <a:ext cx="1195217" cy="12604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2761" y="771815"/>
            <a:ext cx="658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2D0DB3"/>
                </a:solidFill>
                <a:latin typeface="APCGaramondC" panose="02000503060000090003" pitchFamily="2" charset="-52"/>
              </a:rPr>
              <a:t>Спасибо за внимание!</a:t>
            </a:r>
            <a:endParaRPr lang="ru-RU" sz="5400" b="1" dirty="0">
              <a:solidFill>
                <a:srgbClr val="2D0DB3"/>
              </a:solidFill>
              <a:latin typeface="APCGaramondC" panose="02000503060000090003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clrChange>
              <a:clrFrom>
                <a:srgbClr val="F5D9E7"/>
              </a:clrFrom>
              <a:clrTo>
                <a:srgbClr val="F5D9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6" b="100000" l="0" r="99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18" y="1541259"/>
            <a:ext cx="6942355" cy="475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26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71483" y="2060492"/>
            <a:ext cx="84262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a typeface="Calibri"/>
                <a:cs typeface="Times New Roman"/>
              </a:rPr>
              <a:t>Создание условий для отдыха, уединения детей, релаксации и самостоятельных игр в течении дня.</a:t>
            </a:r>
          </a:p>
          <a:p>
            <a:pPr lvl="0" algn="ctr">
              <a:lnSpc>
                <a:spcPct val="115000"/>
              </a:lnSpc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(Уголок уединения, призван решать одну из задач стандарта дошкольного образования – </a:t>
            </a:r>
          </a:p>
          <a:p>
            <a:pPr lvl="0" algn="ctr">
              <a:lnSpc>
                <a:spcPct val="115000"/>
              </a:lnSpc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создания благоприятных условий </a:t>
            </a:r>
          </a:p>
          <a:p>
            <a:pPr lvl="0" algn="ctr">
              <a:lnSpc>
                <a:spcPct val="115000"/>
              </a:lnSpc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для реализации индивидуальной </a:t>
            </a:r>
          </a:p>
          <a:p>
            <a:pPr lvl="0" algn="ctr">
              <a:lnSpc>
                <a:spcPct val="115000"/>
              </a:lnSpc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потребности ребенка в покое.)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2929" y="1318451"/>
            <a:ext cx="8175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Цель создания уголка уединения: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9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1824" y="1021090"/>
            <a:ext cx="9950245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73E87"/>
              </a:buClr>
              <a:buSzPct val="100000"/>
            </a:pPr>
            <a:endParaRPr lang="ru-RU" sz="2400" b="1" dirty="0">
              <a:solidFill>
                <a:srgbClr val="073E8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spcBef>
                <a:spcPct val="20000"/>
              </a:spcBef>
              <a:buClr>
                <a:srgbClr val="073E87"/>
              </a:buClr>
              <a:buSzPct val="100000"/>
              <a:buFont typeface="Wingdings" pitchFamily="2" charset="2"/>
              <a:buChar char="ü"/>
            </a:pP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положительный эмоциональный микроклимат в группе;</a:t>
            </a:r>
          </a:p>
          <a:p>
            <a:pPr marL="457200" lvl="0" indent="-457200" algn="ctr">
              <a:spcBef>
                <a:spcPct val="20000"/>
              </a:spcBef>
              <a:buClr>
                <a:srgbClr val="073E87"/>
              </a:buClr>
              <a:buSzPct val="100000"/>
              <a:buFont typeface="Wingdings" pitchFamily="2" charset="2"/>
              <a:buChar char="ü"/>
            </a:pP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позитивное отношение ребенка к сверстникам и взрослым;</a:t>
            </a:r>
          </a:p>
          <a:p>
            <a:pPr marL="457200" lvl="0" indent="-457200" algn="ctr">
              <a:spcBef>
                <a:spcPct val="20000"/>
              </a:spcBef>
              <a:buClr>
                <a:srgbClr val="073E87"/>
              </a:buClr>
              <a:buSzPct val="100000"/>
              <a:buFont typeface="Wingdings" pitchFamily="2" charset="2"/>
              <a:buChar char="ü"/>
            </a:pP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систематическую работу по нормализации и развитию эмоциональной сферы детей;</a:t>
            </a:r>
          </a:p>
          <a:p>
            <a:pPr marL="457200" lvl="0" indent="-457200" algn="ctr">
              <a:spcBef>
                <a:spcPct val="20000"/>
              </a:spcBef>
              <a:buClr>
                <a:srgbClr val="073E87"/>
              </a:buClr>
              <a:buSzPct val="100000"/>
              <a:buFont typeface="Wingdings" pitchFamily="2" charset="2"/>
              <a:buChar char="ü"/>
            </a:pP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сплочению детского коллектива, формируя позитивные дружеские отношения в группе;</a:t>
            </a:r>
          </a:p>
          <a:p>
            <a:pPr marL="457200" lvl="0" indent="-457200" algn="ctr">
              <a:spcBef>
                <a:spcPct val="20000"/>
              </a:spcBef>
              <a:buClr>
                <a:srgbClr val="073E87"/>
              </a:buClr>
              <a:buSzPct val="100000"/>
              <a:buFont typeface="Wingdings" pitchFamily="2" charset="2"/>
              <a:buChar char="ü"/>
            </a:pP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комфортной организации режимных моментов;</a:t>
            </a:r>
          </a:p>
          <a:p>
            <a:pPr marL="457200" lvl="0" indent="-457200" algn="ctr">
              <a:spcBef>
                <a:spcPct val="20000"/>
              </a:spcBef>
              <a:buClr>
                <a:srgbClr val="073E87"/>
              </a:buClr>
              <a:buSzPct val="100000"/>
              <a:buFont typeface="Wingdings" pitchFamily="2" charset="2"/>
              <a:buChar char="ü"/>
            </a:pP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индивидуальный подход, свободу выбора и волеизъявления, ориентируясь на зону ближайшего развития каждого ребенка.</a:t>
            </a:r>
            <a:endParaRPr lang="ru-RU" sz="2400" b="1" dirty="0">
              <a:solidFill>
                <a:srgbClr val="073E8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1616" y="479427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68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9365" y="790252"/>
            <a:ext cx="96972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введением Федеральных Государственных стандартов одной из основных задач является охрана и укрепление физического и психического здоровья детей, в том числе их эмоционального благополучия. Кроме того, стандарт определил требования к развивающей предметно – пространственной среде, одним из которых является то, что развивающая среда должна быть содержательно – насыщенной. Это требование возможно реализовать через создание эмоционального благополучия детей во взаимодействии предметно пространственным окружением. В группе мы создали уголок уединения – где дети могут посидеть, отдохнуть от детского коллектива, полистать любимую книжку. Таким образом достигается создание «своего» личного пространства, где у ребенка появляется возможность расслабиться, устранить беспокойство, почувствовать себя защищённым, поскольку бывает такой момент, когда необходимо уединиться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94866" y="205477"/>
            <a:ext cx="360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Актуализация: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88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96" y="1661652"/>
            <a:ext cx="6157228" cy="4786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732656" y="-23752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231" y="1145667"/>
            <a:ext cx="6096000" cy="57123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Стоит в посёлке   теремок под названием</a:t>
            </a:r>
            <a:r>
              <a:rPr kumimoji="0" lang="ru-RU" sz="2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«Золотой ключик»</a:t>
            </a:r>
            <a:endParaRPr kumimoji="0" lang="ru-RU" sz="2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 живут в нём ребятишки-    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Озорные «непоседы»!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Дружно, весело живут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    И играют, и поют!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2D0DB3"/>
                </a:solidFill>
                <a:effectLst/>
                <a:uLnTx/>
                <a:uFillTx/>
              </a:rPr>
              <a:t>В нашу группу ребятишки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2D0DB3"/>
                </a:solidFill>
                <a:effectLst/>
                <a:uLnTx/>
                <a:uFillTx/>
              </a:rPr>
              <a:t>С радостью всегда идут,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2D0DB3"/>
                </a:solidFill>
                <a:effectLst/>
                <a:uLnTx/>
                <a:uFillTx/>
              </a:rPr>
              <a:t>И девчонки, и мальчишки.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2D0DB3"/>
                </a:solidFill>
                <a:effectLst/>
                <a:uLnTx/>
                <a:uFillTx/>
              </a:rPr>
              <a:t>Очень нравится им тут!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78" y="12165"/>
            <a:ext cx="1246705" cy="16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84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185 L 0.49622 0.0023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8" y="0"/>
            <a:ext cx="5275825" cy="70344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434" y="1075053"/>
            <a:ext cx="6096000" cy="56138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Но бывает без сомненья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  И плохое настроенье.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Для ребят в короткий срок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  Смастерили уголок.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Уголок уединенья всем поднимет настроенье.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Здесь можно в тишине побыть.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Исчезнут все твои волненья,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 грусти и тревоге можно позабыть.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Уголок наш так хорош – лучше в мире не найдешь!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Тили –  бом, тили – бом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5457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1" y="725707"/>
            <a:ext cx="5474156" cy="4105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20251" y="110146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 пиктограмма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без сомненья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поднимает настроенье</a:t>
            </a:r>
          </a:p>
          <a:p>
            <a:pPr algn="ctr"/>
            <a:r>
              <a:rPr lang="ru-RU" sz="2000" dirty="0"/>
              <a:t>(Пиктограммы с разными настроениями. Утром и в течение дня ребенок может с помощью эмоциональных картинок показать свое настроение. Благодаря этому воспитателю легче найти подход к грустному, расстроенному ребенку и оказать ему поддержку. Если у ребенка плохое настроение, он может «положить» его в «грустный» мешочек, а из «веселого» мешочка «взять» хорошее настроение)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26807" y="4903724"/>
            <a:ext cx="2531822" cy="1898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7087" y="4951392"/>
            <a:ext cx="2404707" cy="18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36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4203" y="857250"/>
            <a:ext cx="6858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5216" y="2242017"/>
            <a:ext cx="6096000" cy="19820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 дверях висит замок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Не мешай ты мне, дружок!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(Сигналом для детей и взрослых - «Я хочу побыть один» является - замок на шторах 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4" b="26779"/>
          <a:stretch/>
        </p:blipFill>
        <p:spPr>
          <a:xfrm>
            <a:off x="1337767" y="3092533"/>
            <a:ext cx="3650054" cy="6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09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47" y="-1"/>
            <a:ext cx="5143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399">
            <a:off x="8948965" y="103890"/>
            <a:ext cx="3758357" cy="3370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01" flipH="1">
            <a:off x="-537354" y="124161"/>
            <a:ext cx="3758357" cy="3652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51" y="5561282"/>
            <a:ext cx="4754049" cy="1473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 flipH="1">
            <a:off x="373047" y="688241"/>
            <a:ext cx="1189742" cy="1260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61" b="65804" l="23222" r="7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28100" r="36858" b="41219"/>
          <a:stretch/>
        </p:blipFill>
        <p:spPr>
          <a:xfrm>
            <a:off x="10755213" y="771815"/>
            <a:ext cx="1189742" cy="1260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5684" y="1204871"/>
            <a:ext cx="5763592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Близких 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не забываю – фотографии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листаю!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Альбом здесь можно полистать,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 мамочку свою в нём отыскать.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 неё я посмотрю </a:t>
            </a:r>
          </a:p>
          <a:p>
            <a:pPr lvl="0" algn="ctr">
              <a:spcBef>
                <a:spcPct val="20000"/>
              </a:spcBef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Свой секрет ей </a:t>
            </a:r>
            <a:r>
              <a:rPr lang="ru-RU" sz="3200" b="1" dirty="0">
                <a:solidFill>
                  <a:srgbClr val="002060"/>
                </a:solidFill>
              </a:rPr>
              <a:t>расскажу.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19" y="2771193"/>
            <a:ext cx="2016298" cy="30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65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736</Words>
  <Application>Microsoft Office PowerPoint</Application>
  <PresentationFormat>Широкоэкранный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APCGaramondC</vt:lpstr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Ивакина</dc:creator>
  <cp:lastModifiedBy>Татьяна Ивакина</cp:lastModifiedBy>
  <cp:revision>18</cp:revision>
  <dcterms:created xsi:type="dcterms:W3CDTF">2022-11-07T12:41:13Z</dcterms:created>
  <dcterms:modified xsi:type="dcterms:W3CDTF">2022-11-07T16:23:45Z</dcterms:modified>
</cp:coreProperties>
</file>